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4DAE2"/>
          </a:solidFill>
        </a:fill>
      </a:tcStyle>
    </a:wholeTbl>
    <a:band2H>
      <a:tcTxStyle/>
      <a:tcStyle>
        <a:tcBdr/>
        <a:fill>
          <a:solidFill>
            <a:srgbClr val="EBEDF1"/>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Row>
  </a:tblStyle>
  <a:tblStyle styleId="{C7B018BB-80A7-4F77-B60F-C8B233D01FF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EFE5CE"/>
          </a:solidFill>
        </a:fill>
      </a:tcStyle>
    </a:wholeTbl>
    <a:band2H>
      <a:tcTxStyle/>
      <a:tcStyle>
        <a:tcBdr/>
        <a:fill>
          <a:solidFill>
            <a:srgbClr val="F7F2E8"/>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Row>
  </a:tblStyle>
  <a:tblStyle styleId="{EEE7283C-3CF3-47DC-8721-378D4A62B22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BD8DF"/>
          </a:solidFill>
        </a:fill>
      </a:tcStyle>
    </a:wholeTbl>
    <a:band2H>
      <a:tcTxStyle/>
      <a:tcStyle>
        <a:tcBdr/>
        <a:fill>
          <a:solidFill>
            <a:srgbClr val="EEECF0"/>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Row>
  </a:tblStyle>
  <a:tblStyle styleId="{CF821DB8-F4EB-4A41-A1BA-3FCAFE7338EE}" styleName="">
    <a:tblBg/>
    <a:wholeTbl>
      <a:tcTxStyle b="off" i="off">
        <a:font>
          <a:latin typeface="Papyrus"/>
          <a:ea typeface="Papyrus"/>
          <a:cs typeface="Papyrus"/>
        </a:font>
        <a:srgbClr val="3E231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7E7"/>
          </a:solidFill>
        </a:fill>
      </a:tcStyle>
    </a:wholeTbl>
    <a:band2H>
      <a:tcTxStyle/>
      <a:tcStyle>
        <a:tcBdr/>
        <a:fill>
          <a:solidFill>
            <a:srgbClr val="24383E"/>
          </a:solidFill>
        </a:fill>
      </a:tcStyle>
    </a:band2H>
    <a:firstCol>
      <a:tcTxStyle b="on" i="off">
        <a:font>
          <a:latin typeface="Papyrus"/>
          <a:ea typeface="Papyrus"/>
          <a:cs typeface="Papyrus"/>
        </a:font>
        <a:srgbClr val="24383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Papyrus"/>
          <a:ea typeface="Papyrus"/>
          <a:cs typeface="Papyrus"/>
        </a:font>
        <a:srgbClr val="3E231A"/>
      </a:tcTxStyle>
      <a:tcStyle>
        <a:tcBdr>
          <a:left>
            <a:ln w="12700" cap="flat">
              <a:noFill/>
              <a:miter lim="400000"/>
            </a:ln>
          </a:left>
          <a:right>
            <a:ln w="12700" cap="flat">
              <a:noFill/>
              <a:miter lim="400000"/>
            </a:ln>
          </a:right>
          <a:top>
            <a:ln w="508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rgbClr val="24383E"/>
          </a:solidFill>
        </a:fill>
      </a:tcStyle>
    </a:lastRow>
    <a:firstRow>
      <a:tcTxStyle b="on" i="off">
        <a:font>
          <a:latin typeface="Papyrus"/>
          <a:ea typeface="Papyrus"/>
          <a:cs typeface="Papyrus"/>
        </a:font>
        <a:srgbClr val="24383E"/>
      </a:tcTxStyle>
      <a:tcStyle>
        <a:tcBdr>
          <a:left>
            <a:ln w="12700" cap="flat">
              <a:noFill/>
              <a:miter lim="400000"/>
            </a:ln>
          </a:left>
          <a:right>
            <a:ln w="12700" cap="flat">
              <a:noFill/>
              <a:miter lim="400000"/>
            </a:ln>
          </a:right>
          <a:top>
            <a:ln w="254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CDCBCB"/>
          </a:solidFill>
        </a:fill>
      </a:tcStyle>
    </a:wholeTbl>
    <a:band2H>
      <a:tcTxStyle/>
      <a:tcStyle>
        <a:tcBdr/>
        <a:fill>
          <a:solidFill>
            <a:srgbClr val="E8E7E7"/>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Row>
  </a:tblStyle>
  <a:tblStyle styleId="{2708684C-4D16-4618-839F-0558EEFCDFE6}" styleName="">
    <a:tblBg/>
    <a:wholeTbl>
      <a:tcTxStyle b="off"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wholeTbl>
    <a:band2H>
      <a:tcTxStyle/>
      <a:tcStyle>
        <a:tcBdr/>
        <a:fill>
          <a:solidFill>
            <a:srgbClr val="FFFFFF"/>
          </a:solidFill>
        </a:fill>
      </a:tcStyle>
    </a:band2H>
    <a:firstCol>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firstCol>
    <a:la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508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lastRow>
    <a:fir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254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434" y="114"/>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8533856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標題與副標題">
    <p:spTree>
      <p:nvGrpSpPr>
        <p:cNvPr id="1" name=""/>
        <p:cNvGrpSpPr/>
        <p:nvPr/>
      </p:nvGrpSpPr>
      <p:grpSpPr>
        <a:xfrm>
          <a:off x="0" y="0"/>
          <a:ext cx="0" cy="0"/>
          <a:chOff x="0" y="0"/>
          <a:chExt cx="0" cy="0"/>
        </a:xfrm>
      </p:grpSpPr>
      <p:sp>
        <p:nvSpPr>
          <p:cNvPr id="11" name="大標題文字"/>
          <p:cNvSpPr txBox="1">
            <a:spLocks noGrp="1"/>
          </p:cNvSpPr>
          <p:nvPr>
            <p:ph type="title"/>
          </p:nvPr>
        </p:nvSpPr>
        <p:spPr>
          <a:xfrm>
            <a:off x="1270000" y="1689100"/>
            <a:ext cx="10464800" cy="3467100"/>
          </a:xfrm>
          <a:prstGeom prst="rect">
            <a:avLst/>
          </a:prstGeom>
        </p:spPr>
        <p:txBody>
          <a:bodyPr anchor="b"/>
          <a:lstStyle>
            <a:lvl1pPr algn="ctr"/>
          </a:lstStyle>
          <a:p>
            <a:r>
              <a:t>大標題文字</a:t>
            </a:r>
          </a:p>
        </p:txBody>
      </p:sp>
      <p:sp>
        <p:nvSpPr>
          <p:cNvPr id="12" name="內文層級一…"/>
          <p:cNvSpPr txBox="1">
            <a:spLocks noGrp="1"/>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內文層級一</a:t>
            </a:r>
          </a:p>
          <a:p>
            <a:pPr lvl="1"/>
            <a:r>
              <a:t>內文層級二</a:t>
            </a:r>
          </a:p>
          <a:p>
            <a:pPr lvl="2"/>
            <a:r>
              <a:t>內文層級三</a:t>
            </a:r>
          </a:p>
          <a:p>
            <a:pPr lvl="3"/>
            <a:r>
              <a:t>內文層級四</a:t>
            </a:r>
          </a:p>
          <a:p>
            <a:pPr lvl="4"/>
            <a:r>
              <a:t>內文層級五</a:t>
            </a:r>
          </a:p>
        </p:txBody>
      </p:sp>
      <p:sp>
        <p:nvSpPr>
          <p:cNvPr id="1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名言語錄">
    <p:spTree>
      <p:nvGrpSpPr>
        <p:cNvPr id="1" name=""/>
        <p:cNvGrpSpPr/>
        <p:nvPr/>
      </p:nvGrpSpPr>
      <p:grpSpPr>
        <a:xfrm>
          <a:off x="0" y="0"/>
          <a:ext cx="0" cy="0"/>
          <a:chOff x="0" y="0"/>
          <a:chExt cx="0" cy="0"/>
        </a:xfrm>
      </p:grpSpPr>
      <p:sp>
        <p:nvSpPr>
          <p:cNvPr id="93" name="內文層級一…"/>
          <p:cNvSpPr txBox="1">
            <a:spLocks noGrp="1"/>
          </p:cNvSpPr>
          <p:nvPr>
            <p:ph type="body" sz="quarter" idx="1"/>
          </p:nvPr>
        </p:nvSpPr>
        <p:spPr>
          <a:xfrm>
            <a:off x="1270000" y="4267200"/>
            <a:ext cx="10464800" cy="850900"/>
          </a:xfrm>
          <a:prstGeom prst="rect">
            <a:avLst/>
          </a:prstGeom>
        </p:spPr>
        <p:txBody>
          <a:bodyPr/>
          <a:lstStyle>
            <a:lvl1pPr marL="0" indent="0" algn="ctr">
              <a:spcBef>
                <a:spcPts val="0"/>
              </a:spcBef>
              <a:buSzTx/>
              <a:buNone/>
            </a:lvl1pPr>
            <a:lvl2pPr algn="ctr">
              <a:spcBef>
                <a:spcPts val="0"/>
              </a:spcBef>
              <a:buBlip>
                <a:blip r:embed="rId2"/>
              </a:buBlip>
            </a:lvl2pPr>
            <a:lvl3pPr algn="ctr">
              <a:spcBef>
                <a:spcPts val="0"/>
              </a:spcBef>
              <a:buBlip>
                <a:blip r:embed="rId2"/>
              </a:buBlip>
            </a:lvl3pPr>
            <a:lvl4pPr algn="ctr">
              <a:spcBef>
                <a:spcPts val="0"/>
              </a:spcBef>
              <a:buBlip>
                <a:blip r:embed="rId2"/>
              </a:buBlip>
            </a:lvl4pPr>
            <a:lvl5pPr algn="ctr">
              <a:spcBef>
                <a:spcPts val="0"/>
              </a:spcBef>
              <a:buBlip>
                <a:blip r:embed="rId2"/>
              </a:buBlip>
            </a:lvl5pPr>
          </a:lstStyle>
          <a:p>
            <a:r>
              <a:t>內文層級一</a:t>
            </a:r>
          </a:p>
          <a:p>
            <a:pPr lvl="1"/>
            <a:r>
              <a:t>內文層級二</a:t>
            </a:r>
          </a:p>
          <a:p>
            <a:pPr lvl="2"/>
            <a:r>
              <a:t>內文層級三</a:t>
            </a:r>
          </a:p>
          <a:p>
            <a:pPr lvl="3"/>
            <a:r>
              <a:t>內文層級四</a:t>
            </a:r>
          </a:p>
          <a:p>
            <a:pPr lvl="4"/>
            <a:r>
              <a:t>內文層級五</a:t>
            </a:r>
          </a:p>
        </p:txBody>
      </p:sp>
      <p:sp>
        <p:nvSpPr>
          <p:cNvPr id="94" name="–王大明"/>
          <p:cNvSpPr txBox="1">
            <a:spLocks noGrp="1"/>
          </p:cNvSpPr>
          <p:nvPr>
            <p:ph type="body" sz="quarter" idx="13"/>
          </p:nvPr>
        </p:nvSpPr>
        <p:spPr>
          <a:xfrm>
            <a:off x="1270000" y="6362700"/>
            <a:ext cx="10464800" cy="703134"/>
          </a:xfrm>
          <a:prstGeom prst="rect">
            <a:avLst/>
          </a:prstGeom>
        </p:spPr>
        <p:txBody>
          <a:bodyPr anchor="t"/>
          <a:lstStyle/>
          <a:p>
            <a:pPr marL="0" indent="0" algn="ctr">
              <a:spcBef>
                <a:spcPts val="0"/>
              </a:spcBef>
              <a:buSzTx/>
              <a:buNone/>
              <a:defRPr sz="2800"/>
            </a:pPr>
            <a:endParaRPr/>
          </a:p>
        </p:txBody>
      </p:sp>
      <p:sp>
        <p:nvSpPr>
          <p:cNvPr id="9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02" name="影像"/>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影像"/>
          <p:cNvSpPr>
            <a:spLocks noGrp="1"/>
          </p:cNvSpPr>
          <p:nvPr>
            <p:ph type="pic" sz="half" idx="13"/>
          </p:nvPr>
        </p:nvSpPr>
        <p:spPr>
          <a:xfrm>
            <a:off x="1573807" y="1421424"/>
            <a:ext cx="9855201" cy="5143503"/>
          </a:xfrm>
          <a:prstGeom prst="rect">
            <a:avLst/>
          </a:prstGeom>
        </p:spPr>
        <p:txBody>
          <a:bodyPr lIns="91439" tIns="45719" rIns="91439" bIns="45719" anchor="t">
            <a:noAutofit/>
          </a:bodyPr>
          <a:lstStyle/>
          <a:p>
            <a:endParaRPr/>
          </a:p>
        </p:txBody>
      </p:sp>
      <p:sp>
        <p:nvSpPr>
          <p:cNvPr id="21" name="大標題文字"/>
          <p:cNvSpPr txBox="1">
            <a:spLocks noGrp="1"/>
          </p:cNvSpPr>
          <p:nvPr>
            <p:ph type="title"/>
          </p:nvPr>
        </p:nvSpPr>
        <p:spPr>
          <a:xfrm>
            <a:off x="1270000" y="6680200"/>
            <a:ext cx="10464800" cy="1270000"/>
          </a:xfrm>
          <a:prstGeom prst="rect">
            <a:avLst/>
          </a:prstGeom>
        </p:spPr>
        <p:txBody>
          <a:bodyPr anchor="b"/>
          <a:lstStyle>
            <a:lvl1pPr algn="ctr"/>
          </a:lstStyle>
          <a:p>
            <a:r>
              <a:t>大標題文字</a:t>
            </a:r>
          </a:p>
        </p:txBody>
      </p:sp>
      <p:sp>
        <p:nvSpPr>
          <p:cNvPr id="22" name="內文層級一…"/>
          <p:cNvSpPr txBox="1">
            <a:spLocks noGrp="1"/>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內文層級一</a:t>
            </a:r>
          </a:p>
          <a:p>
            <a:pPr lvl="1"/>
            <a:r>
              <a:t>內文層級二</a:t>
            </a:r>
          </a:p>
          <a:p>
            <a:pPr lvl="2"/>
            <a:r>
              <a:t>內文層級三</a:t>
            </a:r>
          </a:p>
          <a:p>
            <a:pPr lvl="3"/>
            <a:r>
              <a:t>內文層級四</a:t>
            </a:r>
          </a:p>
          <a:p>
            <a:pPr lvl="4"/>
            <a:r>
              <a:t>內文層級五</a:t>
            </a:r>
          </a:p>
        </p:txBody>
      </p:sp>
      <p:sp>
        <p:nvSpPr>
          <p:cNvPr id="23"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大標題 - 中央">
    <p:spTree>
      <p:nvGrpSpPr>
        <p:cNvPr id="1" name=""/>
        <p:cNvGrpSpPr/>
        <p:nvPr/>
      </p:nvGrpSpPr>
      <p:grpSpPr>
        <a:xfrm>
          <a:off x="0" y="0"/>
          <a:ext cx="0" cy="0"/>
          <a:chOff x="0" y="0"/>
          <a:chExt cx="0" cy="0"/>
        </a:xfrm>
      </p:grpSpPr>
      <p:sp>
        <p:nvSpPr>
          <p:cNvPr id="30" name="大標題文字"/>
          <p:cNvSpPr txBox="1">
            <a:spLocks noGrp="1"/>
          </p:cNvSpPr>
          <p:nvPr>
            <p:ph type="title"/>
          </p:nvPr>
        </p:nvSpPr>
        <p:spPr>
          <a:xfrm>
            <a:off x="1270000" y="3289300"/>
            <a:ext cx="10464800" cy="3175000"/>
          </a:xfrm>
          <a:prstGeom prst="rect">
            <a:avLst/>
          </a:prstGeom>
        </p:spPr>
        <p:txBody>
          <a:bodyPr/>
          <a:lstStyle>
            <a:lvl1pPr algn="ct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直式">
    <p:spTree>
      <p:nvGrpSpPr>
        <p:cNvPr id="1" name=""/>
        <p:cNvGrpSpPr/>
        <p:nvPr/>
      </p:nvGrpSpPr>
      <p:grpSpPr>
        <a:xfrm>
          <a:off x="0" y="0"/>
          <a:ext cx="0" cy="0"/>
          <a:chOff x="0" y="0"/>
          <a:chExt cx="0" cy="0"/>
        </a:xfrm>
      </p:grpSpPr>
      <p:sp>
        <p:nvSpPr>
          <p:cNvPr id="38" name="影像"/>
          <p:cNvSpPr>
            <a:spLocks noGrp="1"/>
          </p:cNvSpPr>
          <p:nvPr>
            <p:ph type="pic" sz="half" idx="13"/>
          </p:nvPr>
        </p:nvSpPr>
        <p:spPr>
          <a:xfrm>
            <a:off x="6775450" y="1408083"/>
            <a:ext cx="4673600" cy="6972301"/>
          </a:xfrm>
          <a:prstGeom prst="rect">
            <a:avLst/>
          </a:prstGeom>
        </p:spPr>
        <p:txBody>
          <a:bodyPr lIns="91439" tIns="45719" rIns="91439" bIns="45719" anchor="t">
            <a:noAutofit/>
          </a:bodyPr>
          <a:lstStyle/>
          <a:p>
            <a:endParaRPr/>
          </a:p>
        </p:txBody>
      </p:sp>
      <p:sp>
        <p:nvSpPr>
          <p:cNvPr id="39" name="大標題文字"/>
          <p:cNvSpPr txBox="1">
            <a:spLocks noGrp="1"/>
          </p:cNvSpPr>
          <p:nvPr>
            <p:ph type="title"/>
          </p:nvPr>
        </p:nvSpPr>
        <p:spPr>
          <a:xfrm>
            <a:off x="965200" y="1397000"/>
            <a:ext cx="5600700" cy="4038600"/>
          </a:xfrm>
          <a:prstGeom prst="rect">
            <a:avLst/>
          </a:prstGeom>
        </p:spPr>
        <p:txBody>
          <a:bodyPr anchor="b"/>
          <a:lstStyle>
            <a:lvl1pPr algn="ctr">
              <a:defRPr sz="6800"/>
            </a:lvl1pPr>
          </a:lstStyle>
          <a:p>
            <a:r>
              <a:t>大標題文字</a:t>
            </a:r>
          </a:p>
        </p:txBody>
      </p:sp>
      <p:sp>
        <p:nvSpPr>
          <p:cNvPr id="40" name="內文層級一…"/>
          <p:cNvSpPr txBox="1">
            <a:spLocks noGrp="1"/>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內文層級一</a:t>
            </a:r>
          </a:p>
          <a:p>
            <a:pPr lvl="1"/>
            <a:r>
              <a:t>內文層級二</a:t>
            </a:r>
          </a:p>
          <a:p>
            <a:pPr lvl="2"/>
            <a:r>
              <a:t>內文層級三</a:t>
            </a:r>
          </a:p>
          <a:p>
            <a:pPr lvl="3"/>
            <a:r>
              <a:t>內文層級四</a:t>
            </a:r>
          </a:p>
          <a:p>
            <a:pPr lvl="4"/>
            <a:r>
              <a:t>內文層級五</a:t>
            </a:r>
          </a:p>
        </p:txBody>
      </p:sp>
      <p:sp>
        <p:nvSpPr>
          <p:cNvPr id="4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大標題 - 上方">
    <p:spTree>
      <p:nvGrpSpPr>
        <p:cNvPr id="1" name=""/>
        <p:cNvGrpSpPr/>
        <p:nvPr/>
      </p:nvGrpSpPr>
      <p:grpSpPr>
        <a:xfrm>
          <a:off x="0" y="0"/>
          <a:ext cx="0" cy="0"/>
          <a:chOff x="0" y="0"/>
          <a:chExt cx="0" cy="0"/>
        </a:xfrm>
      </p:grpSpPr>
      <p:sp>
        <p:nvSpPr>
          <p:cNvPr id="48" name="大標題文字"/>
          <p:cNvSpPr txBox="1">
            <a:spLocks noGrp="1"/>
          </p:cNvSpPr>
          <p:nvPr>
            <p:ph type="title"/>
          </p:nvPr>
        </p:nvSpPr>
        <p:spPr>
          <a:xfrm>
            <a:off x="1270000" y="635000"/>
            <a:ext cx="10464800" cy="2108200"/>
          </a:xfrm>
          <a:prstGeom prst="rect">
            <a:avLst/>
          </a:prstGeom>
        </p:spPr>
        <p:txBody>
          <a:bodyPr/>
          <a:lstStyle>
            <a:lvl1pPr algn="ctr"/>
          </a:lstStyle>
          <a:p>
            <a:r>
              <a:t>大標題文字</a:t>
            </a:r>
          </a:p>
        </p:txBody>
      </p:sp>
      <p:sp>
        <p:nvSpPr>
          <p:cNvPr id="4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大標題與項目符號">
    <p:spTree>
      <p:nvGrpSpPr>
        <p:cNvPr id="1" name=""/>
        <p:cNvGrpSpPr/>
        <p:nvPr/>
      </p:nvGrpSpPr>
      <p:grpSpPr>
        <a:xfrm>
          <a:off x="0" y="0"/>
          <a:ext cx="0" cy="0"/>
          <a:chOff x="0" y="0"/>
          <a:chExt cx="0" cy="0"/>
        </a:xfrm>
      </p:grpSpPr>
      <p:sp>
        <p:nvSpPr>
          <p:cNvPr id="56" name="大標題文字"/>
          <p:cNvSpPr txBox="1">
            <a:spLocks noGrp="1"/>
          </p:cNvSpPr>
          <p:nvPr>
            <p:ph type="title"/>
          </p:nvPr>
        </p:nvSpPr>
        <p:spPr>
          <a:xfrm>
            <a:off x="1270000" y="635000"/>
            <a:ext cx="10464800" cy="2108200"/>
          </a:xfrm>
          <a:prstGeom prst="rect">
            <a:avLst/>
          </a:prstGeom>
        </p:spPr>
        <p:txBody>
          <a:bodyPr/>
          <a:lstStyle>
            <a:lvl1pPr algn="ctr"/>
          </a:lstStyle>
          <a:p>
            <a:r>
              <a:t>大標題文字</a:t>
            </a:r>
          </a:p>
        </p:txBody>
      </p:sp>
      <p:sp>
        <p:nvSpPr>
          <p:cNvPr id="57" name="內文層級一…"/>
          <p:cNvSpPr txBox="1">
            <a:spLocks noGrp="1"/>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內文層級一</a:t>
            </a:r>
          </a:p>
          <a:p>
            <a:pPr lvl="1"/>
            <a:r>
              <a:t>內文層級二</a:t>
            </a:r>
          </a:p>
          <a:p>
            <a:pPr lvl="2"/>
            <a:r>
              <a:t>內文層級三</a:t>
            </a:r>
          </a:p>
          <a:p>
            <a:pPr lvl="3"/>
            <a:r>
              <a:t>內文層級四</a:t>
            </a:r>
          </a:p>
          <a:p>
            <a:pPr lvl="4"/>
            <a:r>
              <a:t>內文層級五</a:t>
            </a:r>
          </a:p>
        </p:txBody>
      </p:sp>
      <p:sp>
        <p:nvSpPr>
          <p:cNvPr id="5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大標題、項目符號與照片">
    <p:spTree>
      <p:nvGrpSpPr>
        <p:cNvPr id="1" name=""/>
        <p:cNvGrpSpPr/>
        <p:nvPr/>
      </p:nvGrpSpPr>
      <p:grpSpPr>
        <a:xfrm>
          <a:off x="0" y="0"/>
          <a:ext cx="0" cy="0"/>
          <a:chOff x="0" y="0"/>
          <a:chExt cx="0" cy="0"/>
        </a:xfrm>
      </p:grpSpPr>
      <p:sp>
        <p:nvSpPr>
          <p:cNvPr id="65" name="影像"/>
          <p:cNvSpPr>
            <a:spLocks noGrp="1"/>
          </p:cNvSpPr>
          <p:nvPr>
            <p:ph type="pic" sz="half" idx="13"/>
          </p:nvPr>
        </p:nvSpPr>
        <p:spPr>
          <a:xfrm>
            <a:off x="6731000" y="2857500"/>
            <a:ext cx="5003800" cy="5588000"/>
          </a:xfrm>
          <a:prstGeom prst="rect">
            <a:avLst/>
          </a:prstGeom>
        </p:spPr>
        <p:txBody>
          <a:bodyPr lIns="91439" tIns="45719" rIns="91439" bIns="45719" anchor="t">
            <a:noAutofit/>
          </a:bodyPr>
          <a:lstStyle/>
          <a:p>
            <a:endParaRPr/>
          </a:p>
        </p:txBody>
      </p:sp>
      <p:sp>
        <p:nvSpPr>
          <p:cNvPr id="66" name="大標題文字"/>
          <p:cNvSpPr txBox="1">
            <a:spLocks noGrp="1"/>
          </p:cNvSpPr>
          <p:nvPr>
            <p:ph type="title"/>
          </p:nvPr>
        </p:nvSpPr>
        <p:spPr>
          <a:xfrm>
            <a:off x="1270000" y="635000"/>
            <a:ext cx="10464800" cy="2108200"/>
          </a:xfrm>
          <a:prstGeom prst="rect">
            <a:avLst/>
          </a:prstGeom>
        </p:spPr>
        <p:txBody>
          <a:bodyPr/>
          <a:lstStyle>
            <a:lvl1pPr algn="ctr"/>
          </a:lstStyle>
          <a:p>
            <a:r>
              <a:t>大標題文字</a:t>
            </a:r>
          </a:p>
        </p:txBody>
      </p:sp>
      <p:sp>
        <p:nvSpPr>
          <p:cNvPr id="67" name="內文層級一…"/>
          <p:cNvSpPr txBox="1">
            <a:spLocks noGrp="1"/>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r>
              <a:t>內文層級一</a:t>
            </a:r>
          </a:p>
          <a:p>
            <a:pPr lvl="1"/>
            <a:r>
              <a:t>內文層級二</a:t>
            </a:r>
          </a:p>
          <a:p>
            <a:pPr lvl="2"/>
            <a:r>
              <a:t>內文層級三</a:t>
            </a:r>
          </a:p>
          <a:p>
            <a:pPr lvl="3"/>
            <a:r>
              <a:t>內文層級四</a:t>
            </a:r>
          </a:p>
          <a:p>
            <a:pPr lvl="4"/>
            <a:r>
              <a:t>內文層級五</a:t>
            </a:r>
          </a:p>
        </p:txBody>
      </p:sp>
      <p:sp>
        <p:nvSpPr>
          <p:cNvPr id="6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項目符號">
    <p:spTree>
      <p:nvGrpSpPr>
        <p:cNvPr id="1" name=""/>
        <p:cNvGrpSpPr/>
        <p:nvPr/>
      </p:nvGrpSpPr>
      <p:grpSpPr>
        <a:xfrm>
          <a:off x="0" y="0"/>
          <a:ext cx="0" cy="0"/>
          <a:chOff x="0" y="0"/>
          <a:chExt cx="0" cy="0"/>
        </a:xfrm>
      </p:grpSpPr>
      <p:sp>
        <p:nvSpPr>
          <p:cNvPr id="75" name="內文層級一…"/>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內文層級一</a:t>
            </a:r>
          </a:p>
          <a:p>
            <a:pPr lvl="1"/>
            <a:r>
              <a:t>內文層級二</a:t>
            </a:r>
          </a:p>
          <a:p>
            <a:pPr lvl="2"/>
            <a:r>
              <a:t>內文層級三</a:t>
            </a:r>
          </a:p>
          <a:p>
            <a:pPr lvl="3"/>
            <a:r>
              <a:t>內文層級四</a:t>
            </a:r>
          </a:p>
          <a:p>
            <a:pPr lvl="4"/>
            <a:r>
              <a:t>內文層級五</a:t>
            </a:r>
          </a:p>
        </p:txBody>
      </p:sp>
      <p:sp>
        <p:nvSpPr>
          <p:cNvPr id="76"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照片 - 一頁三張">
    <p:spTree>
      <p:nvGrpSpPr>
        <p:cNvPr id="1" name=""/>
        <p:cNvGrpSpPr/>
        <p:nvPr/>
      </p:nvGrpSpPr>
      <p:grpSpPr>
        <a:xfrm>
          <a:off x="0" y="0"/>
          <a:ext cx="0" cy="0"/>
          <a:chOff x="0" y="0"/>
          <a:chExt cx="0" cy="0"/>
        </a:xfrm>
      </p:grpSpPr>
      <p:sp>
        <p:nvSpPr>
          <p:cNvPr id="83" name="影像"/>
          <p:cNvSpPr>
            <a:spLocks noGrp="1"/>
          </p:cNvSpPr>
          <p:nvPr>
            <p:ph type="pic" sz="quarter" idx="13"/>
          </p:nvPr>
        </p:nvSpPr>
        <p:spPr>
          <a:xfrm>
            <a:off x="7396539" y="812918"/>
            <a:ext cx="4660903" cy="2984501"/>
          </a:xfrm>
          <a:prstGeom prst="rect">
            <a:avLst/>
          </a:prstGeom>
        </p:spPr>
        <p:txBody>
          <a:bodyPr lIns="91439" tIns="45719" rIns="91439" bIns="45719" anchor="t">
            <a:noAutofit/>
          </a:bodyPr>
          <a:lstStyle/>
          <a:p>
            <a:endParaRPr/>
          </a:p>
        </p:txBody>
      </p:sp>
      <p:sp>
        <p:nvSpPr>
          <p:cNvPr id="84" name="影像"/>
          <p:cNvSpPr>
            <a:spLocks noGrp="1"/>
          </p:cNvSpPr>
          <p:nvPr>
            <p:ph type="pic" sz="quarter" idx="14"/>
          </p:nvPr>
        </p:nvSpPr>
        <p:spPr>
          <a:xfrm>
            <a:off x="7396539" y="4038717"/>
            <a:ext cx="4660903" cy="4864102"/>
          </a:xfrm>
          <a:prstGeom prst="rect">
            <a:avLst/>
          </a:prstGeom>
        </p:spPr>
        <p:txBody>
          <a:bodyPr lIns="91439" tIns="45719" rIns="91439" bIns="45719" anchor="t">
            <a:noAutofit/>
          </a:bodyPr>
          <a:lstStyle/>
          <a:p>
            <a:endParaRPr/>
          </a:p>
        </p:txBody>
      </p:sp>
      <p:sp>
        <p:nvSpPr>
          <p:cNvPr id="85" name="影像"/>
          <p:cNvSpPr>
            <a:spLocks noGrp="1"/>
          </p:cNvSpPr>
          <p:nvPr>
            <p:ph type="pic" sz="half" idx="15"/>
          </p:nvPr>
        </p:nvSpPr>
        <p:spPr>
          <a:xfrm>
            <a:off x="952500" y="825500"/>
            <a:ext cx="6197600" cy="8089900"/>
          </a:xfrm>
          <a:prstGeom prst="rect">
            <a:avLst/>
          </a:prstGeom>
        </p:spPr>
        <p:txBody>
          <a:bodyPr lIns="91439" tIns="45719" rIns="91439" bIns="45719" anchor="t">
            <a:noAutofit/>
          </a:bodyPr>
          <a:lstStyle/>
          <a:p>
            <a:endParaRPr/>
          </a:p>
        </p:txBody>
      </p:sp>
      <p:sp>
        <p:nvSpPr>
          <p:cNvPr id="86"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內文層級一…"/>
          <p:cNvSpPr txBox="1">
            <a:spLocks noGrp="1"/>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內文層級一</a:t>
            </a:r>
          </a:p>
          <a:p>
            <a:pPr lvl="1"/>
            <a:r>
              <a:t>內文層級二</a:t>
            </a:r>
          </a:p>
          <a:p>
            <a:pPr lvl="2"/>
            <a:r>
              <a:t>內文層級三</a:t>
            </a:r>
          </a:p>
          <a:p>
            <a:pPr lvl="3"/>
            <a:r>
              <a:t>內文層級四</a:t>
            </a:r>
          </a:p>
          <a:p>
            <a:pPr lvl="4"/>
            <a:r>
              <a:t>內文層級五</a:t>
            </a:r>
          </a:p>
        </p:txBody>
      </p:sp>
      <p:sp>
        <p:nvSpPr>
          <p:cNvPr id="3" name="大標題文字"/>
          <p:cNvSpPr txBox="1">
            <a:spLocks noGrp="1"/>
          </p:cNvSpPr>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大標題文字</a:t>
            </a:r>
          </a:p>
        </p:txBody>
      </p:sp>
      <p:sp>
        <p:nvSpPr>
          <p:cNvPr id="4" name="幻燈片編號"/>
          <p:cNvSpPr txBox="1">
            <a:spLocks noGrp="1"/>
          </p:cNvSpPr>
          <p:nvPr>
            <p:ph type="sldNum" sz="quarter" idx="2"/>
          </p:nvPr>
        </p:nvSpPr>
        <p:spPr>
          <a:xfrm>
            <a:off x="6337299" y="9296399"/>
            <a:ext cx="323479" cy="4572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ftr="0" dt="0"/>
  <p:txStyles>
    <p:titleStyle>
      <a:lvl1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1pPr>
      <a:lvl2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2pPr>
      <a:lvl3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3pPr>
      <a:lvl4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4pPr>
      <a:lvl5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5pPr>
      <a:lvl6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6pPr>
      <a:lvl7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7pPr>
      <a:lvl8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8pPr>
      <a:lvl9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1pPr>
      <a:lvl2pPr marL="9398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2pPr>
      <a:lvl3pPr marL="14097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3pPr>
      <a:lvl4pPr marL="18796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4pPr>
      <a:lvl5pPr marL="23495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5pPr>
      <a:lvl6pPr marL="28194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6pPr>
      <a:lvl7pPr marL="32893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7pPr>
      <a:lvl8pPr marL="37592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8pPr>
      <a:lvl9pPr marL="42291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在CPI與GDAI框架下之國際反貪趨勢與國家廉政方針"/>
          <p:cNvSpPr txBox="1">
            <a:spLocks noGrp="1"/>
          </p:cNvSpPr>
          <p:nvPr>
            <p:ph type="ctrTitle"/>
          </p:nvPr>
        </p:nvSpPr>
        <p:spPr>
          <a:prstGeom prst="rect">
            <a:avLst/>
          </a:prstGeom>
        </p:spPr>
        <p:txBody>
          <a:bodyPr>
            <a:normAutofit/>
          </a:bodyPr>
          <a:lstStyle>
            <a:lvl1pPr defTabSz="549148">
              <a:defRPr sz="6700"/>
            </a:lvl1pPr>
          </a:lstStyle>
          <a:p>
            <a:r>
              <a:rPr sz="6600" dirty="0" err="1"/>
              <a:t>在CPI與GDAI框架下之國際反貪趨勢與國家廉政方針</a:t>
            </a:r>
            <a:endParaRPr sz="6600" dirty="0"/>
          </a:p>
        </p:txBody>
      </p:sp>
      <p:sp>
        <p:nvSpPr>
          <p:cNvPr id="120" name="廉政署主任秘書…"/>
          <p:cNvSpPr txBox="1">
            <a:spLocks noGrp="1"/>
          </p:cNvSpPr>
          <p:nvPr>
            <p:ph type="subTitle" sz="quarter" idx="1"/>
          </p:nvPr>
        </p:nvSpPr>
        <p:spPr>
          <a:xfrm>
            <a:off x="1270000" y="5871908"/>
            <a:ext cx="10464800" cy="1713615"/>
          </a:xfrm>
          <a:prstGeom prst="rect">
            <a:avLst/>
          </a:prstGeom>
        </p:spPr>
        <p:txBody>
          <a:bodyPr/>
          <a:lstStyle/>
          <a:p>
            <a:r>
              <a:rPr dirty="0" err="1"/>
              <a:t>廉政署主任秘書</a:t>
            </a:r>
            <a:endParaRPr dirty="0"/>
          </a:p>
          <a:p>
            <a:r>
              <a:rPr dirty="0" err="1"/>
              <a:t>臺南高分檢署檢察官</a:t>
            </a:r>
            <a:r>
              <a:rPr dirty="0"/>
              <a:t>      </a:t>
            </a:r>
            <a:r>
              <a:rPr dirty="0" err="1"/>
              <a:t>曾昭愷</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a:t>
            </a:fld>
            <a:endParaRPr lang="zh-TW" alt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大標題"/>
          <p:cNvSpPr txBox="1">
            <a:spLocks noGrp="1"/>
          </p:cNvSpPr>
          <p:nvPr>
            <p:ph type="title"/>
          </p:nvPr>
        </p:nvSpPr>
        <p:spPr>
          <a:prstGeom prst="rect">
            <a:avLst/>
          </a:prstGeom>
        </p:spPr>
        <p:txBody>
          <a:bodyPr/>
          <a:lstStyle>
            <a:lvl1pPr defTabSz="467359">
              <a:defRPr sz="5760"/>
            </a:lvl1pPr>
          </a:lstStyle>
          <a:p>
            <a:r>
              <a:t>沒有人能保有因犯罪取得之財物</a:t>
            </a:r>
          </a:p>
        </p:txBody>
      </p:sp>
      <p:sp>
        <p:nvSpPr>
          <p:cNvPr id="147" name="強化刑法沒收剝奪犯罪所得的功能…"/>
          <p:cNvSpPr txBox="1">
            <a:spLocks noGrp="1"/>
          </p:cNvSpPr>
          <p:nvPr>
            <p:ph type="body" idx="1"/>
          </p:nvPr>
        </p:nvSpPr>
        <p:spPr>
          <a:prstGeom prst="rect">
            <a:avLst/>
          </a:prstGeom>
        </p:spPr>
        <p:txBody>
          <a:bodyPr/>
          <a:lstStyle/>
          <a:p>
            <a:pPr>
              <a:buBlip>
                <a:blip r:embed="rId2"/>
              </a:buBlip>
            </a:pPr>
            <a:r>
              <a:rPr dirty="0" err="1"/>
              <a:t>強化刑法沒收剝奪犯罪所得的功能</a:t>
            </a:r>
            <a:endParaRPr dirty="0"/>
          </a:p>
          <a:p>
            <a:pPr>
              <a:buBlip>
                <a:blip r:embed="rId2"/>
              </a:buBlip>
            </a:pPr>
            <a:r>
              <a:rPr dirty="0" err="1"/>
              <a:t>沒收不再是從刑而是獨立的刑法措施</a:t>
            </a:r>
            <a:endParaRPr dirty="0"/>
          </a:p>
          <a:p>
            <a:pPr>
              <a:buBlip>
                <a:blip r:embed="rId2"/>
              </a:buBlip>
            </a:pPr>
            <a:r>
              <a:rPr dirty="0" err="1" smtClean="0"/>
              <a:t>類似不當得利的衡平措</a:t>
            </a:r>
            <a:r>
              <a:rPr lang="zh-TW" altLang="en-US" dirty="0" smtClean="0"/>
              <a:t>施</a:t>
            </a:r>
            <a:endParaRPr dirty="0"/>
          </a:p>
          <a:p>
            <a:pPr>
              <a:buBlip>
                <a:blip r:embed="rId2"/>
              </a:buBlip>
            </a:pPr>
            <a:r>
              <a:rPr dirty="0" err="1"/>
              <a:t>不讓任何人會因犯罪而會有所得，擴大沒收對象及於第三人</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10</a:t>
            </a:fld>
            <a:endParaRPr lang="zh-TW" altLang="en-US"/>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強化洗錢防制的功能"/>
          <p:cNvSpPr txBox="1">
            <a:spLocks noGrp="1"/>
          </p:cNvSpPr>
          <p:nvPr>
            <p:ph type="title"/>
          </p:nvPr>
        </p:nvSpPr>
        <p:spPr>
          <a:prstGeom prst="rect">
            <a:avLst/>
          </a:prstGeom>
        </p:spPr>
        <p:txBody>
          <a:bodyPr/>
          <a:lstStyle/>
          <a:p>
            <a:r>
              <a:t>強化洗錢防制的功能</a:t>
            </a:r>
          </a:p>
        </p:txBody>
      </p:sp>
      <p:sp>
        <p:nvSpPr>
          <p:cNvPr id="150" name="台灣是亞洲第一個有洗錢防制法的國家…"/>
          <p:cNvSpPr txBox="1">
            <a:spLocks noGrp="1"/>
          </p:cNvSpPr>
          <p:nvPr>
            <p:ph type="body" idx="1"/>
          </p:nvPr>
        </p:nvSpPr>
        <p:spPr>
          <a:xfrm>
            <a:off x="1469422" y="2267153"/>
            <a:ext cx="10464801" cy="5842001"/>
          </a:xfrm>
          <a:prstGeom prst="rect">
            <a:avLst/>
          </a:prstGeom>
        </p:spPr>
        <p:txBody>
          <a:bodyPr/>
          <a:lstStyle/>
          <a:p>
            <a:pPr marL="432308" indent="-432308" defTabSz="537462">
              <a:spcBef>
                <a:spcPts val="2700"/>
              </a:spcBef>
              <a:buBlip>
                <a:blip r:embed="rId2"/>
              </a:buBlip>
              <a:defRPr sz="3400"/>
            </a:pPr>
            <a:r>
              <a:rPr dirty="0" err="1"/>
              <a:t>台灣是亞洲第一個有洗錢防制法的國家</a:t>
            </a:r>
            <a:endParaRPr dirty="0"/>
          </a:p>
          <a:p>
            <a:pPr marL="432308" indent="-432308" defTabSz="537462">
              <a:spcBef>
                <a:spcPts val="2700"/>
              </a:spcBef>
              <a:buBlip>
                <a:blip r:embed="rId2"/>
              </a:buBlip>
              <a:defRPr sz="3400"/>
            </a:pPr>
            <a:r>
              <a:rPr dirty="0" err="1" smtClean="0"/>
              <a:t>相關防制洗錢的機制卻遠遠落後於國際</a:t>
            </a:r>
            <a:endParaRPr dirty="0"/>
          </a:p>
          <a:p>
            <a:pPr marL="432308" indent="-432308" defTabSz="537462">
              <a:spcBef>
                <a:spcPts val="2700"/>
              </a:spcBef>
              <a:buBlip>
                <a:blip r:embed="rId2"/>
              </a:buBlip>
              <a:defRPr sz="3400"/>
            </a:pPr>
            <a:r>
              <a:rPr dirty="0" err="1"/>
              <a:t>雖然長期有修法努力,但兆豐案的確產生催化劑效果</a:t>
            </a:r>
            <a:endParaRPr dirty="0"/>
          </a:p>
          <a:p>
            <a:pPr marL="432308" indent="-432308" defTabSz="537462">
              <a:spcBef>
                <a:spcPts val="2700"/>
              </a:spcBef>
              <a:buBlip>
                <a:blip r:embed="rId2"/>
              </a:buBlip>
              <a:defRPr sz="3400"/>
            </a:pPr>
            <a:r>
              <a:rPr dirty="0" err="1"/>
              <a:t>以風險為基礎的洗錢防制</a:t>
            </a:r>
            <a:endParaRPr dirty="0"/>
          </a:p>
          <a:p>
            <a:pPr marL="432308" indent="-432308" defTabSz="537462">
              <a:spcBef>
                <a:spcPts val="2700"/>
              </a:spcBef>
              <a:buBlip>
                <a:blip r:embed="rId2"/>
              </a:buBlip>
              <a:defRPr sz="3400"/>
            </a:pPr>
            <a:r>
              <a:rPr dirty="0" err="1"/>
              <a:t>許多機構和專業人員都背負更多通報義務</a:t>
            </a:r>
            <a:endParaRPr dirty="0"/>
          </a:p>
          <a:p>
            <a:pPr marL="432308" indent="-432308" defTabSz="537462">
              <a:spcBef>
                <a:spcPts val="2700"/>
              </a:spcBef>
              <a:buBlip>
                <a:blip r:embed="rId2"/>
              </a:buBlip>
              <a:defRPr sz="3400"/>
            </a:pPr>
            <a:r>
              <a:rPr dirty="0" err="1"/>
              <a:t>許多知名政治人物及其關係人也成為被注意的對象</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11</a:t>
            </a:fld>
            <a:endParaRPr lang="zh-TW" altLang="en-US"/>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政府部門的廉潔"/>
          <p:cNvSpPr txBox="1">
            <a:spLocks noGrp="1"/>
          </p:cNvSpPr>
          <p:nvPr>
            <p:ph type="title"/>
          </p:nvPr>
        </p:nvSpPr>
        <p:spPr>
          <a:prstGeom prst="rect">
            <a:avLst/>
          </a:prstGeom>
        </p:spPr>
        <p:txBody>
          <a:bodyPr/>
          <a:lstStyle/>
          <a:p>
            <a:r>
              <a:t>政府部門的廉潔</a:t>
            </a:r>
          </a:p>
        </p:txBody>
      </p:sp>
      <p:sp>
        <p:nvSpPr>
          <p:cNvPr id="153" name="人事制度必須公正透明…"/>
          <p:cNvSpPr txBox="1">
            <a:spLocks noGrp="1"/>
          </p:cNvSpPr>
          <p:nvPr>
            <p:ph type="body" idx="1"/>
          </p:nvPr>
        </p:nvSpPr>
        <p:spPr>
          <a:prstGeom prst="rect">
            <a:avLst/>
          </a:prstGeom>
        </p:spPr>
        <p:txBody>
          <a:bodyPr/>
          <a:lstStyle/>
          <a:p>
            <a:pPr>
              <a:buBlip>
                <a:blip r:embed="rId2"/>
              </a:buBlip>
            </a:pPr>
            <a:r>
              <a:rPr dirty="0" err="1"/>
              <a:t>人事制度必須公正透明</a:t>
            </a:r>
            <a:endParaRPr dirty="0"/>
          </a:p>
          <a:p>
            <a:pPr>
              <a:buBlip>
                <a:blip r:embed="rId2"/>
              </a:buBlip>
            </a:pPr>
            <a:r>
              <a:rPr dirty="0" err="1" smtClean="0"/>
              <a:t>人員薪資待遇合理</a:t>
            </a:r>
            <a:endParaRPr lang="en-US" dirty="0" smtClean="0"/>
          </a:p>
          <a:p>
            <a:pPr>
              <a:buBlip>
                <a:blip r:embed="rId2"/>
              </a:buBlip>
            </a:pPr>
            <a:r>
              <a:rPr dirty="0" err="1" smtClean="0"/>
              <a:t>有適當的訓練教育尤其廉政教育</a:t>
            </a:r>
            <a:endParaRPr dirty="0"/>
          </a:p>
          <a:p>
            <a:pPr>
              <a:buBlip>
                <a:blip r:embed="rId2"/>
              </a:buBlip>
            </a:pPr>
            <a:r>
              <a:rPr dirty="0" err="1"/>
              <a:t>公職候選人的資格和經費籌措都必須透明及法制化</a:t>
            </a:r>
            <a:endParaRPr dirty="0"/>
          </a:p>
          <a:p>
            <a:pPr>
              <a:buBlip>
                <a:blip r:embed="rId2"/>
              </a:buBlip>
            </a:pPr>
            <a:r>
              <a:rPr dirty="0" err="1"/>
              <a:t>要建立適當的防止利益衝突制度</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12</a:t>
            </a:fld>
            <a:endParaRPr lang="zh-TW" alt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公職人員行為準則"/>
          <p:cNvSpPr txBox="1">
            <a:spLocks noGrp="1"/>
          </p:cNvSpPr>
          <p:nvPr>
            <p:ph type="title"/>
          </p:nvPr>
        </p:nvSpPr>
        <p:spPr>
          <a:prstGeom prst="rect">
            <a:avLst/>
          </a:prstGeom>
        </p:spPr>
        <p:txBody>
          <a:bodyPr/>
          <a:lstStyle/>
          <a:p>
            <a:r>
              <a:t>公職人員行為準則</a:t>
            </a:r>
          </a:p>
        </p:txBody>
      </p:sp>
      <p:sp>
        <p:nvSpPr>
          <p:cNvPr id="156" name="各國政府必須對公務人員實施廉政教育建立廉政準則…"/>
          <p:cNvSpPr txBox="1">
            <a:spLocks noGrp="1"/>
          </p:cNvSpPr>
          <p:nvPr>
            <p:ph type="body" idx="1"/>
          </p:nvPr>
        </p:nvSpPr>
        <p:spPr>
          <a:prstGeom prst="rect">
            <a:avLst/>
          </a:prstGeom>
        </p:spPr>
        <p:txBody>
          <a:bodyPr/>
          <a:lstStyle/>
          <a:p>
            <a:pPr>
              <a:buBlip>
                <a:blip r:embed="rId2"/>
              </a:buBlip>
            </a:pPr>
            <a:r>
              <a:rPr dirty="0" err="1" smtClean="0"/>
              <a:t>各國政府必須對公務人員實施廉政教育建立廉政準則</a:t>
            </a:r>
            <a:endParaRPr lang="en-US" dirty="0" smtClean="0"/>
          </a:p>
          <a:p>
            <a:pPr lvl="1"/>
            <a:r>
              <a:rPr lang="zh-TW" altLang="en-US" dirty="0" smtClean="0"/>
              <a:t>公務員、法官、檢察官倫理規範</a:t>
            </a:r>
            <a:endParaRPr dirty="0"/>
          </a:p>
          <a:p>
            <a:pPr>
              <a:buBlip>
                <a:blip r:embed="rId2"/>
              </a:buBlip>
            </a:pPr>
            <a:r>
              <a:rPr dirty="0" err="1"/>
              <a:t>要為公務員準備好檢舉、告發以及獲得利益之登錄制度</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13</a:t>
            </a:fld>
            <a:endParaRPr lang="zh-TW" altLang="en-US"/>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政府採購制度公開透明"/>
          <p:cNvSpPr txBox="1">
            <a:spLocks noGrp="1"/>
          </p:cNvSpPr>
          <p:nvPr>
            <p:ph type="title"/>
          </p:nvPr>
        </p:nvSpPr>
        <p:spPr>
          <a:prstGeom prst="rect">
            <a:avLst/>
          </a:prstGeom>
        </p:spPr>
        <p:txBody>
          <a:bodyPr/>
          <a:lstStyle/>
          <a:p>
            <a:r>
              <a:t>政府採購制度公開透明</a:t>
            </a:r>
          </a:p>
        </p:txBody>
      </p:sp>
      <p:sp>
        <p:nvSpPr>
          <p:cNvPr id="159" name="根據世界貿易組織（WTO）政府採購協定（GPA）的規範…"/>
          <p:cNvSpPr txBox="1">
            <a:spLocks noGrp="1"/>
          </p:cNvSpPr>
          <p:nvPr>
            <p:ph type="body" idx="1"/>
          </p:nvPr>
        </p:nvSpPr>
        <p:spPr>
          <a:prstGeom prst="rect">
            <a:avLst/>
          </a:prstGeom>
        </p:spPr>
        <p:txBody>
          <a:bodyPr/>
          <a:lstStyle/>
          <a:p>
            <a:pPr>
              <a:buBlip>
                <a:blip r:embed="rId2"/>
              </a:buBlip>
            </a:pPr>
            <a:r>
              <a:rPr dirty="0" err="1"/>
              <a:t>根據世界貿易組織（WTO）政府採購協定（GPA）的規範</a:t>
            </a:r>
            <a:endParaRPr dirty="0"/>
          </a:p>
          <a:p>
            <a:pPr>
              <a:buBlip>
                <a:blip r:embed="rId2"/>
              </a:buBlip>
            </a:pPr>
            <a:r>
              <a:rPr dirty="0" err="1"/>
              <a:t>強調政府採購必須公開、公平、透明、競爭、效率、分層負責且兼具興利預防貪腐的特性</a:t>
            </a:r>
            <a:endParaRPr dirty="0"/>
          </a:p>
          <a:p>
            <a:pPr>
              <a:buBlip>
                <a:blip r:embed="rId2"/>
              </a:buBlip>
            </a:pPr>
            <a:r>
              <a:rPr dirty="0" err="1"/>
              <a:t>就國內法律體系而言，政府採購法不僅是政府的採購關係，更是公共事務。負責採購的公務員是掌握有公權力，是廉政要規範的一環</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14</a:t>
            </a:fld>
            <a:endParaRPr lang="zh-TW" altLang="en-US"/>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保護檢舉人的機制"/>
          <p:cNvSpPr txBox="1">
            <a:spLocks noGrp="1"/>
          </p:cNvSpPr>
          <p:nvPr>
            <p:ph type="title"/>
          </p:nvPr>
        </p:nvSpPr>
        <p:spPr>
          <a:prstGeom prst="rect">
            <a:avLst/>
          </a:prstGeom>
        </p:spPr>
        <p:txBody>
          <a:bodyPr/>
          <a:lstStyle/>
          <a:p>
            <a:r>
              <a:t>保護檢舉人的機制</a:t>
            </a:r>
          </a:p>
        </p:txBody>
      </p:sp>
      <p:sp>
        <p:nvSpPr>
          <p:cNvPr id="162" name="我國制定有證人保護法…"/>
          <p:cNvSpPr txBox="1">
            <a:spLocks noGrp="1"/>
          </p:cNvSpPr>
          <p:nvPr>
            <p:ph type="body" idx="1"/>
          </p:nvPr>
        </p:nvSpPr>
        <p:spPr>
          <a:prstGeom prst="rect">
            <a:avLst/>
          </a:prstGeom>
        </p:spPr>
        <p:txBody>
          <a:bodyPr/>
          <a:lstStyle/>
          <a:p>
            <a:pPr marL="455802" indent="-455802" defTabSz="566673">
              <a:spcBef>
                <a:spcPts val="2900"/>
              </a:spcBef>
              <a:buBlip>
                <a:blip r:embed="rId2"/>
              </a:buBlip>
              <a:defRPr sz="3600"/>
            </a:pPr>
            <a:r>
              <a:rPr dirty="0" err="1"/>
              <a:t>我國制定有證人保護法</a:t>
            </a:r>
            <a:endParaRPr dirty="0"/>
          </a:p>
          <a:p>
            <a:pPr marL="455802" indent="-455802" defTabSz="566673">
              <a:spcBef>
                <a:spcPts val="2900"/>
              </a:spcBef>
              <a:buBlip>
                <a:blip r:embed="rId2"/>
              </a:buBlip>
              <a:defRPr sz="3600"/>
            </a:pPr>
            <a:r>
              <a:rPr dirty="0" err="1"/>
              <a:t>貪污治罪條例第也有相關檢舉人的保護和鼓勵規定</a:t>
            </a:r>
            <a:endParaRPr dirty="0"/>
          </a:p>
          <a:p>
            <a:pPr marL="455802" indent="-455802" defTabSz="566673">
              <a:spcBef>
                <a:spcPts val="2900"/>
              </a:spcBef>
              <a:buBlip>
                <a:blip r:embed="rId2"/>
              </a:buBlip>
              <a:defRPr sz="3600"/>
            </a:pPr>
            <a:r>
              <a:rPr dirty="0" err="1"/>
              <a:t>其他散見於各個法律例如</a:t>
            </a:r>
            <a:r>
              <a:rPr u="sng" dirty="0" err="1"/>
              <a:t>食品安全衛生法</a:t>
            </a:r>
            <a:r>
              <a:rPr dirty="0" err="1"/>
              <a:t>也有檢舉人保護的規定</a:t>
            </a:r>
            <a:endParaRPr dirty="0"/>
          </a:p>
          <a:p>
            <a:pPr marL="455802" indent="-455802" defTabSz="566673">
              <a:spcBef>
                <a:spcPts val="2900"/>
              </a:spcBef>
              <a:buBlip>
                <a:blip r:embed="rId2"/>
              </a:buBlip>
              <a:defRPr sz="3600"/>
            </a:pPr>
            <a:r>
              <a:rPr dirty="0" err="1"/>
              <a:t>更重要的是制定中的</a:t>
            </a:r>
            <a:r>
              <a:rPr u="sng" dirty="0" err="1"/>
              <a:t>揭弊者保護法</a:t>
            </a:r>
            <a:r>
              <a:rPr dirty="0" err="1"/>
              <a:t>及醞釀中的</a:t>
            </a:r>
            <a:r>
              <a:rPr u="sng" dirty="0" err="1"/>
              <a:t>公益揭弊法</a:t>
            </a:r>
            <a:r>
              <a:rPr dirty="0" err="1"/>
              <a:t>（雖然還有爭議性</a:t>
            </a:r>
            <a:r>
              <a:rPr dirty="0"/>
              <a:t>）</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15</a:t>
            </a:fld>
            <a:endParaRPr lang="zh-TW" altLang="en-US"/>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健全反貪腐法制"/>
          <p:cNvSpPr txBox="1">
            <a:spLocks noGrp="1"/>
          </p:cNvSpPr>
          <p:nvPr>
            <p:ph type="title"/>
          </p:nvPr>
        </p:nvSpPr>
        <p:spPr>
          <a:prstGeom prst="rect">
            <a:avLst/>
          </a:prstGeom>
        </p:spPr>
        <p:txBody>
          <a:bodyPr/>
          <a:lstStyle/>
          <a:p>
            <a:r>
              <a:t>健全反貪腐法制</a:t>
            </a:r>
          </a:p>
        </p:txBody>
      </p:sp>
      <p:sp>
        <p:nvSpPr>
          <p:cNvPr id="165" name="我國最重要的反貪腐實體法就是貪污治罪條例和刑法瀆職罪章…"/>
          <p:cNvSpPr txBox="1">
            <a:spLocks noGrp="1"/>
          </p:cNvSpPr>
          <p:nvPr>
            <p:ph type="body" idx="1"/>
          </p:nvPr>
        </p:nvSpPr>
        <p:spPr>
          <a:prstGeom prst="rect">
            <a:avLst/>
          </a:prstGeom>
        </p:spPr>
        <p:txBody>
          <a:bodyPr/>
          <a:lstStyle/>
          <a:p>
            <a:pPr marL="359472" indent="-359472" defTabSz="446912">
              <a:spcBef>
                <a:spcPts val="2200"/>
              </a:spcBef>
              <a:buBlip>
                <a:blip r:embed="rId2"/>
              </a:buBlip>
              <a:defRPr sz="2890"/>
            </a:pPr>
            <a:r>
              <a:t>我國最重要的反貪腐實體法就是貪污治罪條例和刑法瀆職罪章</a:t>
            </a:r>
          </a:p>
          <a:p>
            <a:pPr marL="359472" indent="-359472" defTabSz="446912">
              <a:spcBef>
                <a:spcPts val="2200"/>
              </a:spcBef>
              <a:buBlip>
                <a:blip r:embed="rId2"/>
              </a:buBlip>
              <a:defRPr sz="2890"/>
            </a:pPr>
            <a:r>
              <a:t>保護的法益是每一位公務員手上掌握公職務的可信賴性</a:t>
            </a:r>
          </a:p>
          <a:p>
            <a:pPr marL="359472" indent="-359472" defTabSz="446912">
              <a:spcBef>
                <a:spcPts val="2200"/>
              </a:spcBef>
              <a:buBlip>
                <a:blip r:embed="rId2"/>
              </a:buBlip>
              <a:defRPr sz="2890"/>
            </a:pPr>
            <a:r>
              <a:t>貪污治罪條例所面臨的困境</a:t>
            </a:r>
          </a:p>
          <a:p>
            <a:pPr marL="359472" indent="-359472" defTabSz="446912">
              <a:spcBef>
                <a:spcPts val="2200"/>
              </a:spcBef>
              <a:buBlip>
                <a:blip r:embed="rId2"/>
              </a:buBlip>
              <a:defRPr sz="2890"/>
            </a:pPr>
            <a:r>
              <a:t>司法改革國是會議針對兩部法律的整併共識</a:t>
            </a:r>
          </a:p>
          <a:p>
            <a:pPr marL="359472" indent="-359472" defTabSz="446912">
              <a:spcBef>
                <a:spcPts val="2200"/>
              </a:spcBef>
              <a:buBlip>
                <a:blip r:embed="rId2"/>
              </a:buBlip>
              <a:defRPr sz="2890"/>
            </a:pPr>
            <a:r>
              <a:t>設置財產來源不明罪</a:t>
            </a:r>
          </a:p>
          <a:p>
            <a:pPr marL="359472" indent="-359472" defTabSz="446912">
              <a:spcBef>
                <a:spcPts val="2200"/>
              </a:spcBef>
              <a:buBlip>
                <a:blip r:embed="rId2"/>
              </a:buBlip>
              <a:defRPr sz="2890"/>
            </a:pPr>
            <a:r>
              <a:t>非公務員共犯貪污也是貪污</a:t>
            </a:r>
          </a:p>
          <a:p>
            <a:pPr marL="359472" indent="-359472" defTabSz="446912">
              <a:spcBef>
                <a:spcPts val="2200"/>
              </a:spcBef>
              <a:buBlip>
                <a:blip r:embed="rId2"/>
              </a:buBlip>
              <a:defRPr sz="2890"/>
            </a:pPr>
            <a:r>
              <a:t>應該健全影響力交易的制度</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16</a:t>
            </a:fld>
            <a:endParaRPr lang="zh-TW" altLang="en-US"/>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公私協力參與廉政推動"/>
          <p:cNvSpPr txBox="1">
            <a:spLocks noGrp="1"/>
          </p:cNvSpPr>
          <p:nvPr>
            <p:ph type="title"/>
          </p:nvPr>
        </p:nvSpPr>
        <p:spPr>
          <a:prstGeom prst="rect">
            <a:avLst/>
          </a:prstGeom>
        </p:spPr>
        <p:txBody>
          <a:bodyPr/>
          <a:lstStyle/>
          <a:p>
            <a:r>
              <a:t>公私協力參與廉政推動</a:t>
            </a:r>
          </a:p>
        </p:txBody>
      </p:sp>
      <p:sp>
        <p:nvSpPr>
          <p:cNvPr id="168" name="廉政宣導是要讓民眾了解廉政和人民的生活息息相關…"/>
          <p:cNvSpPr txBox="1">
            <a:spLocks noGrp="1"/>
          </p:cNvSpPr>
          <p:nvPr>
            <p:ph type="body" idx="1"/>
          </p:nvPr>
        </p:nvSpPr>
        <p:spPr>
          <a:prstGeom prst="rect">
            <a:avLst/>
          </a:prstGeom>
        </p:spPr>
        <p:txBody>
          <a:bodyPr/>
          <a:lstStyle/>
          <a:p>
            <a:pPr marL="437005" indent="-437005" defTabSz="543305">
              <a:spcBef>
                <a:spcPts val="2700"/>
              </a:spcBef>
              <a:buBlip>
                <a:blip r:embed="rId2"/>
              </a:buBlip>
              <a:defRPr sz="3500"/>
            </a:pPr>
            <a:r>
              <a:t>廉政宣導是要讓民眾了解廉政和人民的生活息息相關</a:t>
            </a:r>
          </a:p>
          <a:p>
            <a:pPr marL="437005" indent="-437005" defTabSz="543305">
              <a:spcBef>
                <a:spcPts val="2700"/>
              </a:spcBef>
              <a:buBlip>
                <a:blip r:embed="rId2"/>
              </a:buBlip>
              <a:defRPr sz="3500"/>
            </a:pPr>
            <a:r>
              <a:t>鼓勵民眾參與廉政工作一方面協助政府推動廉政一方面也一同監督公務員的廉潔（ 廉政志工的推廣就是很好的例子廉政志工的推廣就是很好的例子）</a:t>
            </a:r>
          </a:p>
          <a:p>
            <a:pPr marL="437005" indent="-437005" defTabSz="543305">
              <a:spcBef>
                <a:spcPts val="2700"/>
              </a:spcBef>
              <a:buBlip>
                <a:blip r:embed="rId2"/>
              </a:buBlip>
              <a:defRPr sz="3500"/>
            </a:pPr>
            <a:r>
              <a:t>和廉政焦點團體一起合作推動</a:t>
            </a:r>
          </a:p>
          <a:p>
            <a:pPr marL="437005" indent="-437005" defTabSz="543305">
              <a:spcBef>
                <a:spcPts val="2700"/>
              </a:spcBef>
              <a:buBlip>
                <a:blip r:embed="rId2"/>
              </a:buBlip>
              <a:defRPr sz="3500"/>
            </a:pPr>
            <a:r>
              <a:t>廉政平台的推動與重要的廉政平台</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17</a:t>
            </a:fld>
            <a:endParaRPr lang="zh-TW" alt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這個題目有沒有問題？"/>
          <p:cNvSpPr txBox="1">
            <a:spLocks noGrp="1"/>
          </p:cNvSpPr>
          <p:nvPr>
            <p:ph type="title"/>
          </p:nvPr>
        </p:nvSpPr>
        <p:spPr>
          <a:prstGeom prst="rect">
            <a:avLst/>
          </a:prstGeom>
        </p:spPr>
        <p:txBody>
          <a:bodyPr/>
          <a:lstStyle/>
          <a:p>
            <a:r>
              <a:t>這個題目有沒有問題？</a:t>
            </a:r>
          </a:p>
        </p:txBody>
      </p:sp>
      <p:sp>
        <p:nvSpPr>
          <p:cNvPr id="171" name="CPI和GDAI應該是為了符合國際反貪腐趨勢，也就是在聯合國公約的框架下，用來實現公約規範的一些技術面評分和指標"/>
          <p:cNvSpPr txBox="1">
            <a:spLocks noGrp="1"/>
          </p:cNvSpPr>
          <p:nvPr>
            <p:ph type="body" idx="1"/>
          </p:nvPr>
        </p:nvSpPr>
        <p:spPr>
          <a:prstGeom prst="rect">
            <a:avLst/>
          </a:prstGeom>
        </p:spPr>
        <p:txBody>
          <a:bodyPr/>
          <a:lstStyle>
            <a:lvl1pPr>
              <a:buBlip>
                <a:blip r:embed="rId2"/>
              </a:buBlip>
            </a:lvl1pPr>
          </a:lstStyle>
          <a:p>
            <a:r>
              <a:t>CPI和GDAI應該是為了符合國際反貪腐趨勢，也就是在聯合國公約的框架下，用來實現公約規範的一些技術面評分和指標</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18</a:t>
            </a:fld>
            <a:endParaRPr lang="zh-TW" alt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PI"/>
          <p:cNvSpPr txBox="1">
            <a:spLocks noGrp="1"/>
          </p:cNvSpPr>
          <p:nvPr>
            <p:ph type="title"/>
          </p:nvPr>
        </p:nvSpPr>
        <p:spPr>
          <a:prstGeom prst="rect">
            <a:avLst/>
          </a:prstGeom>
        </p:spPr>
        <p:txBody>
          <a:bodyPr/>
          <a:lstStyle/>
          <a:p>
            <a:r>
              <a:t>CPI</a:t>
            </a:r>
          </a:p>
        </p:txBody>
      </p:sp>
      <p:sp>
        <p:nvSpPr>
          <p:cNvPr id="174" name="CPI :清廉印象指數…"/>
          <p:cNvSpPr txBox="1">
            <a:spLocks noGrp="1"/>
          </p:cNvSpPr>
          <p:nvPr>
            <p:ph type="body" idx="1"/>
          </p:nvPr>
        </p:nvSpPr>
        <p:spPr>
          <a:prstGeom prst="rect">
            <a:avLst/>
          </a:prstGeom>
        </p:spPr>
        <p:txBody>
          <a:bodyPr/>
          <a:lstStyle/>
          <a:p>
            <a:pPr marL="446404" indent="-446404" defTabSz="554990">
              <a:spcBef>
                <a:spcPts val="2800"/>
              </a:spcBef>
              <a:buBlip>
                <a:blip r:embed="rId2"/>
              </a:buBlip>
              <a:defRPr sz="3609"/>
            </a:pPr>
            <a:r>
              <a:rPr dirty="0"/>
              <a:t>CPI :</a:t>
            </a:r>
            <a:r>
              <a:rPr dirty="0" err="1"/>
              <a:t>清廉印象指數</a:t>
            </a:r>
            <a:endParaRPr dirty="0"/>
          </a:p>
          <a:p>
            <a:pPr marL="446404" indent="-446404" defTabSz="554990">
              <a:spcBef>
                <a:spcPts val="2800"/>
              </a:spcBef>
              <a:buBlip>
                <a:blip r:embed="rId2"/>
              </a:buBlip>
              <a:defRPr sz="3609"/>
            </a:pPr>
            <a:r>
              <a:rPr dirty="0"/>
              <a:t>（Corruption Perception Index）</a:t>
            </a:r>
          </a:p>
          <a:p>
            <a:pPr marL="446404" indent="-446404" defTabSz="554990">
              <a:spcBef>
                <a:spcPts val="2800"/>
              </a:spcBef>
              <a:buBlip>
                <a:blip r:embed="rId2"/>
              </a:buBlip>
              <a:defRPr sz="3609"/>
            </a:pPr>
            <a:r>
              <a:rPr dirty="0"/>
              <a:t>國際透明組織從1995年開始，公布清廉印象指數，根據外商人士、專家學者對各國公共機構清廉程度的觀感，反應主觀的印象評價。</a:t>
            </a:r>
            <a:r>
              <a:rPr dirty="0" smtClean="0"/>
              <a:t>評鑒成績從0</a:t>
            </a:r>
            <a:r>
              <a:rPr dirty="0"/>
              <a:t>分到100分，分數越高者清廉印象越好。</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19</a:t>
            </a:fld>
            <a:endParaRPr lang="zh-TW" altLang="en-US"/>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聯合國反貪腐公約"/>
          <p:cNvSpPr txBox="1">
            <a:spLocks noGrp="1"/>
          </p:cNvSpPr>
          <p:nvPr>
            <p:ph type="title"/>
          </p:nvPr>
        </p:nvSpPr>
        <p:spPr>
          <a:prstGeom prst="rect">
            <a:avLst/>
          </a:prstGeom>
        </p:spPr>
        <p:txBody>
          <a:bodyPr/>
          <a:lstStyle/>
          <a:p>
            <a:r>
              <a:t>聯合國反貪腐公約</a:t>
            </a:r>
          </a:p>
        </p:txBody>
      </p:sp>
      <p:sp>
        <p:nvSpPr>
          <p:cNvPr id="123" name="UN Convention Against Corruption:UNCAC…"/>
          <p:cNvSpPr txBox="1">
            <a:spLocks noGrp="1"/>
          </p:cNvSpPr>
          <p:nvPr>
            <p:ph type="body" idx="1"/>
          </p:nvPr>
        </p:nvSpPr>
        <p:spPr>
          <a:prstGeom prst="rect">
            <a:avLst/>
          </a:prstGeom>
        </p:spPr>
        <p:txBody>
          <a:bodyPr/>
          <a:lstStyle/>
          <a:p>
            <a:pPr>
              <a:buBlip>
                <a:blip r:embed="rId2"/>
              </a:buBlip>
            </a:pPr>
            <a:r>
              <a:t>UN Convention Against Corruption:UNCAC</a:t>
            </a:r>
          </a:p>
          <a:p>
            <a:pPr>
              <a:buBlip>
                <a:blip r:embed="rId2"/>
              </a:buBlip>
            </a:pPr>
            <a:r>
              <a:t>這個題目有沒有可以質疑的地方？</a:t>
            </a:r>
          </a:p>
          <a:p>
            <a:pPr>
              <a:buBlip>
                <a:blip r:embed="rId2"/>
              </a:buBlip>
            </a:pPr>
            <a:r>
              <a:t>國際先進國家主導下的國際公約</a:t>
            </a:r>
          </a:p>
          <a:p>
            <a:pPr>
              <a:buBlip>
                <a:blip r:embed="rId2"/>
              </a:buBlip>
            </a:pPr>
            <a:r>
              <a:t>我們可以負面思考也可以正面思考</a:t>
            </a:r>
          </a:p>
          <a:p>
            <a:pPr>
              <a:buBlip>
                <a:blip r:embed="rId2"/>
              </a:buBlip>
            </a:pPr>
            <a:r>
              <a:t>國際先進國家為什麼這麼重視各國政府的廉政問題？</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2</a:t>
            </a:fld>
            <a:endParaRPr lang="zh-TW" altLang="en-US"/>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GDAI"/>
          <p:cNvSpPr txBox="1">
            <a:spLocks noGrp="1"/>
          </p:cNvSpPr>
          <p:nvPr>
            <p:ph type="title"/>
          </p:nvPr>
        </p:nvSpPr>
        <p:spPr>
          <a:prstGeom prst="rect">
            <a:avLst/>
          </a:prstGeom>
        </p:spPr>
        <p:txBody>
          <a:bodyPr/>
          <a:lstStyle/>
          <a:p>
            <a:r>
              <a:t>GDAI</a:t>
            </a:r>
          </a:p>
        </p:txBody>
      </p:sp>
      <p:sp>
        <p:nvSpPr>
          <p:cNvPr id="177" name="GDAI :政府國防廉潔指數…"/>
          <p:cNvSpPr txBox="1">
            <a:spLocks noGrp="1"/>
          </p:cNvSpPr>
          <p:nvPr>
            <p:ph type="body" idx="1"/>
          </p:nvPr>
        </p:nvSpPr>
        <p:spPr>
          <a:prstGeom prst="rect">
            <a:avLst/>
          </a:prstGeom>
        </p:spPr>
        <p:txBody>
          <a:bodyPr/>
          <a:lstStyle/>
          <a:p>
            <a:pPr marL="446404" indent="-446404" defTabSz="554990">
              <a:spcBef>
                <a:spcPts val="2800"/>
              </a:spcBef>
              <a:buBlip>
                <a:blip r:embed="rId2"/>
              </a:buBlip>
              <a:defRPr sz="3609"/>
            </a:pPr>
            <a:r>
              <a:t>GDAI :政府國防廉潔指數</a:t>
            </a:r>
          </a:p>
          <a:p>
            <a:pPr marL="446404" indent="-446404" defTabSz="554990">
              <a:spcBef>
                <a:spcPts val="2800"/>
              </a:spcBef>
              <a:buBlip>
                <a:blip r:embed="rId2"/>
              </a:buBlip>
              <a:defRPr sz="3609"/>
            </a:pPr>
            <a:r>
              <a:t>（Government Defense Anti-Corruption Index）</a:t>
            </a:r>
          </a:p>
          <a:p>
            <a:pPr marL="446404" indent="-446404" defTabSz="554990">
              <a:spcBef>
                <a:spcPts val="2800"/>
              </a:spcBef>
              <a:buBlip>
                <a:blip r:embed="rId2"/>
              </a:buBlip>
              <a:defRPr sz="3609"/>
            </a:pPr>
            <a:r>
              <a:t>國際透明組織國防暨安全計畫專案辦公室在2012年推出GD A I，用來衡量各國國防貪腐的風險水平，也是全球第一個評估各國國防及國家安全相關制度、監督機制與運作透明度的客觀指標。</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20</a:t>
            </a:fld>
            <a:endParaRPr lang="zh-TW" alt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大標題"/>
          <p:cNvSpPr txBox="1">
            <a:spLocks noGrp="1"/>
          </p:cNvSpPr>
          <p:nvPr>
            <p:ph type="title"/>
          </p:nvPr>
        </p:nvSpPr>
        <p:spPr>
          <a:xfrm>
            <a:off x="1270000" y="635000"/>
            <a:ext cx="10464800" cy="8320978"/>
          </a:xfrm>
          <a:prstGeom prst="rect">
            <a:avLst/>
          </a:prstGeom>
        </p:spPr>
        <p:txBody>
          <a:bodyPr/>
          <a:lstStyle/>
          <a:p>
            <a:r>
              <a:t>感謝聆聽</a:t>
            </a:r>
          </a:p>
          <a:p>
            <a:r>
              <a:t>敬請指教</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21</a:t>
            </a:fld>
            <a:endParaRPr lang="zh-TW" altLang="en-US"/>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先進國家製作了一件寬西裝"/>
          <p:cNvSpPr txBox="1">
            <a:spLocks noGrp="1"/>
          </p:cNvSpPr>
          <p:nvPr>
            <p:ph type="title"/>
          </p:nvPr>
        </p:nvSpPr>
        <p:spPr>
          <a:prstGeom prst="rect">
            <a:avLst/>
          </a:prstGeom>
        </p:spPr>
        <p:txBody>
          <a:bodyPr/>
          <a:lstStyle>
            <a:lvl1pPr defTabSz="549148">
              <a:defRPr sz="6700"/>
            </a:lvl1pPr>
          </a:lstStyle>
          <a:p>
            <a:r>
              <a:t>先進國家製作了一件寬西裝</a:t>
            </a:r>
          </a:p>
        </p:txBody>
      </p:sp>
      <p:sp>
        <p:nvSpPr>
          <p:cNvPr id="126" name="我們有兩種選項…"/>
          <p:cNvSpPr txBox="1">
            <a:spLocks noGrp="1"/>
          </p:cNvSpPr>
          <p:nvPr>
            <p:ph type="body" idx="1"/>
          </p:nvPr>
        </p:nvSpPr>
        <p:spPr>
          <a:prstGeom prst="rect">
            <a:avLst/>
          </a:prstGeom>
        </p:spPr>
        <p:txBody>
          <a:bodyPr/>
          <a:lstStyle/>
          <a:p>
            <a:pPr>
              <a:buBlip>
                <a:blip r:embed="rId2"/>
              </a:buBlip>
            </a:pPr>
            <a:r>
              <a:rPr dirty="0" err="1" smtClean="0"/>
              <a:t>我們有兩種選項</a:t>
            </a:r>
            <a:r>
              <a:rPr lang="zh-TW" altLang="en-US" dirty="0"/>
              <a:t>：</a:t>
            </a:r>
            <a:endParaRPr dirty="0"/>
          </a:p>
          <a:p>
            <a:pPr lvl="1"/>
            <a:r>
              <a:rPr dirty="0" err="1"/>
              <a:t>保守穩健一點，盯著這套寬西裝的式樣自己量身訂作一套瘦西裝</a:t>
            </a:r>
            <a:endParaRPr dirty="0"/>
          </a:p>
          <a:p>
            <a:pPr lvl="1"/>
            <a:r>
              <a:rPr dirty="0" err="1"/>
              <a:t>積極進取一點，直接把這套寬西裝買進來自己盯著西裝把自己的肌肉練大練強壯</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3</a:t>
            </a:fld>
            <a:endParaRPr lang="zh-TW" altLang="en-US"/>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聯合國反貪腐公約施行法"/>
          <p:cNvSpPr txBox="1">
            <a:spLocks noGrp="1"/>
          </p:cNvSpPr>
          <p:nvPr>
            <p:ph type="title"/>
          </p:nvPr>
        </p:nvSpPr>
        <p:spPr>
          <a:prstGeom prst="rect">
            <a:avLst/>
          </a:prstGeom>
        </p:spPr>
        <p:txBody>
          <a:bodyPr/>
          <a:lstStyle/>
          <a:p>
            <a:r>
              <a:t>聯合國反貪腐公約施行法</a:t>
            </a:r>
          </a:p>
        </p:txBody>
      </p:sp>
      <p:sp>
        <p:nvSpPr>
          <p:cNvPr id="129" name="2015年5月20日公布…"/>
          <p:cNvSpPr txBox="1">
            <a:spLocks noGrp="1"/>
          </p:cNvSpPr>
          <p:nvPr>
            <p:ph type="body" idx="1"/>
          </p:nvPr>
        </p:nvSpPr>
        <p:spPr>
          <a:prstGeom prst="rect">
            <a:avLst/>
          </a:prstGeom>
        </p:spPr>
        <p:txBody>
          <a:bodyPr/>
          <a:lstStyle/>
          <a:p>
            <a:pPr marL="380617" indent="-380617" defTabSz="473201">
              <a:spcBef>
                <a:spcPts val="2400"/>
              </a:spcBef>
              <a:buBlip>
                <a:blip r:embed="rId2"/>
              </a:buBlip>
              <a:defRPr sz="3000"/>
            </a:pPr>
            <a:r>
              <a:rPr dirty="0"/>
              <a:t>2015年5月20日公布</a:t>
            </a:r>
          </a:p>
          <a:p>
            <a:pPr marL="380617" indent="-380617" defTabSz="473201">
              <a:spcBef>
                <a:spcPts val="2400"/>
              </a:spcBef>
              <a:buBlip>
                <a:blip r:embed="rId2"/>
              </a:buBlip>
              <a:defRPr sz="3000"/>
            </a:pPr>
            <a:r>
              <a:rPr dirty="0" err="1"/>
              <a:t>重點</a:t>
            </a:r>
            <a:endParaRPr dirty="0"/>
          </a:p>
          <a:p>
            <a:pPr marL="380617" indent="-380617" defTabSz="473201">
              <a:spcBef>
                <a:spcPts val="2400"/>
              </a:spcBef>
              <a:buBlip>
                <a:blip r:embed="rId2"/>
              </a:buBlip>
              <a:defRPr sz="3000"/>
            </a:pPr>
            <a:r>
              <a:rPr dirty="0" err="1"/>
              <a:t>明定UN</a:t>
            </a:r>
            <a:r>
              <a:rPr dirty="0"/>
              <a:t> C A </a:t>
            </a:r>
            <a:r>
              <a:rPr dirty="0" err="1"/>
              <a:t>C具有國內法的效力</a:t>
            </a:r>
            <a:endParaRPr dirty="0"/>
          </a:p>
          <a:p>
            <a:pPr marL="380617" indent="-380617" defTabSz="473201">
              <a:spcBef>
                <a:spcPts val="2400"/>
              </a:spcBef>
              <a:buBlip>
                <a:blip r:embed="rId2"/>
              </a:buBlip>
              <a:defRPr sz="3000"/>
            </a:pPr>
            <a:r>
              <a:rPr dirty="0" err="1"/>
              <a:t>明定政府機關行使職權應符合公約規定</a:t>
            </a:r>
            <a:endParaRPr dirty="0"/>
          </a:p>
          <a:p>
            <a:pPr marL="380617" indent="-380617" defTabSz="473201">
              <a:spcBef>
                <a:spcPts val="2400"/>
              </a:spcBef>
              <a:buBlip>
                <a:blip r:embed="rId2"/>
              </a:buBlip>
              <a:defRPr sz="3000"/>
            </a:pPr>
            <a:r>
              <a:rPr dirty="0" err="1" smtClean="0"/>
              <a:t>明定各級</a:t>
            </a:r>
            <a:r>
              <a:rPr lang="zh-TW" altLang="en-US" dirty="0" smtClean="0"/>
              <a:t>機</a:t>
            </a:r>
            <a:r>
              <a:rPr dirty="0" smtClean="0"/>
              <a:t>關</a:t>
            </a:r>
            <a:r>
              <a:rPr lang="zh-TW" altLang="en-US" dirty="0" smtClean="0"/>
              <a:t>應</a:t>
            </a:r>
            <a:r>
              <a:rPr dirty="0" err="1" smtClean="0"/>
              <a:t>檢討主管法令及行政措施</a:t>
            </a:r>
            <a:r>
              <a:rPr dirty="0" err="1"/>
              <a:t>,並在施行法實行後三年內完成改進</a:t>
            </a:r>
            <a:endParaRPr dirty="0"/>
          </a:p>
          <a:p>
            <a:pPr marL="380617" indent="-380617" defTabSz="473201">
              <a:spcBef>
                <a:spcPts val="2400"/>
              </a:spcBef>
              <a:buBlip>
                <a:blip r:embed="rId2"/>
              </a:buBlip>
              <a:defRPr sz="3000"/>
            </a:pPr>
            <a:r>
              <a:rPr dirty="0" err="1" smtClean="0"/>
              <a:t>明定政府應定期公布反貪腐報告</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4</a:t>
            </a:fld>
            <a:endParaRPr lang="zh-TW" altLang="en-US"/>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聯合國反貪腐公約"/>
          <p:cNvSpPr txBox="1">
            <a:spLocks noGrp="1"/>
          </p:cNvSpPr>
          <p:nvPr>
            <p:ph type="title"/>
          </p:nvPr>
        </p:nvSpPr>
        <p:spPr>
          <a:prstGeom prst="rect">
            <a:avLst/>
          </a:prstGeom>
        </p:spPr>
        <p:txBody>
          <a:bodyPr/>
          <a:lstStyle/>
          <a:p>
            <a:r>
              <a:t>聯合國反貪腐公約</a:t>
            </a:r>
          </a:p>
        </p:txBody>
      </p:sp>
      <p:sp>
        <p:nvSpPr>
          <p:cNvPr id="132" name="2005年生效，目前有175個締約國。…"/>
          <p:cNvSpPr txBox="1">
            <a:spLocks noGrp="1"/>
          </p:cNvSpPr>
          <p:nvPr>
            <p:ph type="body" idx="1"/>
          </p:nvPr>
        </p:nvSpPr>
        <p:spPr>
          <a:prstGeom prst="rect">
            <a:avLst/>
          </a:prstGeom>
        </p:spPr>
        <p:txBody>
          <a:bodyPr/>
          <a:lstStyle/>
          <a:p>
            <a:pPr>
              <a:buBlip>
                <a:blip r:embed="rId2"/>
              </a:buBlip>
            </a:pPr>
            <a:r>
              <a:rPr dirty="0"/>
              <a:t>2005年生效，目前有</a:t>
            </a:r>
            <a:r>
              <a:rPr dirty="0" smtClean="0"/>
              <a:t>1</a:t>
            </a:r>
            <a:r>
              <a:rPr lang="en-US" dirty="0" smtClean="0"/>
              <a:t>81</a:t>
            </a:r>
            <a:r>
              <a:rPr dirty="0" smtClean="0"/>
              <a:t>個締約國</a:t>
            </a:r>
            <a:r>
              <a:rPr dirty="0"/>
              <a:t>。</a:t>
            </a:r>
          </a:p>
          <a:p>
            <a:pPr>
              <a:buBlip>
                <a:blip r:embed="rId2"/>
              </a:buBlip>
            </a:pPr>
            <a:r>
              <a:rPr dirty="0" err="1"/>
              <a:t>聯合國用來打擊貪腐的法律文件</a:t>
            </a:r>
            <a:endParaRPr dirty="0"/>
          </a:p>
          <a:p>
            <a:pPr>
              <a:buBlip>
                <a:blip r:embed="rId2"/>
              </a:buBlip>
            </a:pPr>
            <a:r>
              <a:rPr dirty="0" err="1"/>
              <a:t>我國並非締約國成員</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5</a:t>
            </a:fld>
            <a:endParaRPr lang="zh-TW" alt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因應公約我們得練些重要肌肉"/>
          <p:cNvSpPr txBox="1">
            <a:spLocks noGrp="1"/>
          </p:cNvSpPr>
          <p:nvPr>
            <p:ph type="title"/>
          </p:nvPr>
        </p:nvSpPr>
        <p:spPr>
          <a:prstGeom prst="rect">
            <a:avLst/>
          </a:prstGeom>
        </p:spPr>
        <p:txBody>
          <a:bodyPr/>
          <a:lstStyle>
            <a:lvl1pPr defTabSz="508254">
              <a:defRPr sz="6200"/>
            </a:lvl1pPr>
          </a:lstStyle>
          <a:p>
            <a:r>
              <a:t>因應公約我們得練些重要肌肉</a:t>
            </a:r>
          </a:p>
        </p:txBody>
      </p:sp>
      <p:sp>
        <p:nvSpPr>
          <p:cNvPr id="135" name="國際的貪腐概念不僅有公部門尚包括私部門…"/>
          <p:cNvSpPr txBox="1">
            <a:spLocks noGrp="1"/>
          </p:cNvSpPr>
          <p:nvPr>
            <p:ph type="body" idx="1"/>
          </p:nvPr>
        </p:nvSpPr>
        <p:spPr>
          <a:prstGeom prst="rect">
            <a:avLst/>
          </a:prstGeom>
        </p:spPr>
        <p:txBody>
          <a:bodyPr/>
          <a:lstStyle/>
          <a:p>
            <a:pPr marL="380617" indent="-380617" defTabSz="473201">
              <a:spcBef>
                <a:spcPts val="2400"/>
              </a:spcBef>
              <a:buBlip>
                <a:blip r:embed="rId2"/>
              </a:buBlip>
              <a:defRPr sz="3000"/>
            </a:pPr>
            <a:r>
              <a:t>國際的貪腐概念不僅有公部門尚包括私部門</a:t>
            </a:r>
          </a:p>
          <a:p>
            <a:pPr marL="380617" indent="-380617" defTabSz="473201">
              <a:spcBef>
                <a:spcPts val="2400"/>
              </a:spcBef>
              <a:buBlip>
                <a:blip r:embed="rId2"/>
              </a:buBlip>
              <a:defRPr sz="3000"/>
            </a:pPr>
            <a:r>
              <a:t>要設處理廉政的專責機構</a:t>
            </a:r>
          </a:p>
          <a:p>
            <a:pPr marL="380617" indent="-380617" defTabSz="473201">
              <a:spcBef>
                <a:spcPts val="2400"/>
              </a:spcBef>
              <a:buBlip>
                <a:blip r:embed="rId2"/>
              </a:buBlip>
              <a:defRPr sz="3000"/>
            </a:pPr>
            <a:r>
              <a:t>獨立的審檢系統廉潔防貪</a:t>
            </a:r>
          </a:p>
          <a:p>
            <a:pPr marL="380617" indent="-380617" defTabSz="473201">
              <a:spcBef>
                <a:spcPts val="2400"/>
              </a:spcBef>
              <a:buBlip>
                <a:blip r:embed="rId2"/>
              </a:buBlip>
              <a:defRPr sz="3000"/>
            </a:pPr>
            <a:r>
              <a:t>沒有人能保有因貪腐犯罪取得之不法利益</a:t>
            </a:r>
          </a:p>
          <a:p>
            <a:pPr marL="380617" indent="-380617" defTabSz="473201">
              <a:spcBef>
                <a:spcPts val="2400"/>
              </a:spcBef>
              <a:buBlip>
                <a:blip r:embed="rId2"/>
              </a:buBlip>
              <a:defRPr sz="3000"/>
            </a:pPr>
            <a:r>
              <a:t>要處理洗錢的防治問題</a:t>
            </a:r>
          </a:p>
          <a:p>
            <a:pPr marL="380617" indent="-380617" defTabSz="473201">
              <a:spcBef>
                <a:spcPts val="2400"/>
              </a:spcBef>
              <a:buBlip>
                <a:blip r:embed="rId2"/>
              </a:buBlip>
              <a:defRPr sz="3000"/>
            </a:pPr>
            <a:r>
              <a:t>政府部門的廉潔</a:t>
            </a:r>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6</a:t>
            </a:fld>
            <a:endParaRPr lang="zh-TW" alt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因應公約我們得練些重要肌肉"/>
          <p:cNvSpPr txBox="1">
            <a:spLocks noGrp="1"/>
          </p:cNvSpPr>
          <p:nvPr>
            <p:ph type="title"/>
          </p:nvPr>
        </p:nvSpPr>
        <p:spPr>
          <a:prstGeom prst="rect">
            <a:avLst/>
          </a:prstGeom>
        </p:spPr>
        <p:txBody>
          <a:bodyPr/>
          <a:lstStyle>
            <a:lvl1pPr defTabSz="508254">
              <a:defRPr sz="6264"/>
            </a:lvl1pPr>
          </a:lstStyle>
          <a:p>
            <a:r>
              <a:t>因應公約我們得練些重要肌肉</a:t>
            </a:r>
          </a:p>
        </p:txBody>
      </p:sp>
      <p:sp>
        <p:nvSpPr>
          <p:cNvPr id="138" name="公職人員行為準則…"/>
          <p:cNvSpPr txBox="1">
            <a:spLocks noGrp="1"/>
          </p:cNvSpPr>
          <p:nvPr>
            <p:ph type="body" idx="1"/>
          </p:nvPr>
        </p:nvSpPr>
        <p:spPr>
          <a:prstGeom prst="rect">
            <a:avLst/>
          </a:prstGeom>
        </p:spPr>
        <p:txBody>
          <a:bodyPr/>
          <a:lstStyle/>
          <a:p>
            <a:pPr marL="380617" indent="-380617" defTabSz="473201">
              <a:spcBef>
                <a:spcPts val="2400"/>
              </a:spcBef>
              <a:buBlip>
                <a:blip r:embed="rId2"/>
              </a:buBlip>
              <a:defRPr sz="3000"/>
            </a:pPr>
            <a:r>
              <a:rPr dirty="0" err="1"/>
              <a:t>公職人員行為準則</a:t>
            </a:r>
            <a:endParaRPr dirty="0"/>
          </a:p>
          <a:p>
            <a:pPr marL="380617" indent="-380617" defTabSz="473201">
              <a:spcBef>
                <a:spcPts val="2400"/>
              </a:spcBef>
              <a:buBlip>
                <a:blip r:embed="rId2"/>
              </a:buBlip>
              <a:defRPr sz="3000"/>
            </a:pPr>
            <a:r>
              <a:rPr dirty="0" err="1"/>
              <a:t>政府採構制度公開透明</a:t>
            </a:r>
            <a:endParaRPr dirty="0"/>
          </a:p>
          <a:p>
            <a:pPr marL="380617" indent="-380617" defTabSz="473201">
              <a:spcBef>
                <a:spcPts val="2400"/>
              </a:spcBef>
              <a:buBlip>
                <a:blip r:embed="rId2"/>
              </a:buBlip>
              <a:defRPr sz="3000"/>
            </a:pPr>
            <a:r>
              <a:rPr dirty="0" err="1"/>
              <a:t>要有保護檢舉人制度</a:t>
            </a:r>
            <a:endParaRPr dirty="0"/>
          </a:p>
          <a:p>
            <a:pPr marL="380617" indent="-380617" defTabSz="473201">
              <a:spcBef>
                <a:spcPts val="2400"/>
              </a:spcBef>
              <a:defRPr sz="3000"/>
            </a:pPr>
            <a:r>
              <a:rPr dirty="0" err="1" smtClean="0"/>
              <a:t>健全反貪腐法制</a:t>
            </a:r>
            <a:r>
              <a:rPr lang="zh-TW" altLang="en-US" dirty="0" smtClean="0"/>
              <a:t>並</a:t>
            </a:r>
            <a:r>
              <a:rPr lang="zh-TW" altLang="en-US" dirty="0"/>
              <a:t>規範公務員的影響力交易</a:t>
            </a:r>
            <a:endParaRPr dirty="0"/>
          </a:p>
          <a:p>
            <a:pPr marL="380617" indent="-380617" defTabSz="473201">
              <a:spcBef>
                <a:spcPts val="2400"/>
              </a:spcBef>
              <a:buBlip>
                <a:blip r:embed="rId2"/>
              </a:buBlip>
              <a:defRPr sz="3000"/>
            </a:pPr>
            <a:r>
              <a:rPr dirty="0" err="1"/>
              <a:t>要發揮公私協力機能一起做廉政</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7</a:t>
            </a:fld>
            <a:endParaRPr lang="zh-TW" altLang="en-US"/>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設置專責的廉政機構"/>
          <p:cNvSpPr txBox="1">
            <a:spLocks noGrp="1"/>
          </p:cNvSpPr>
          <p:nvPr>
            <p:ph type="title"/>
          </p:nvPr>
        </p:nvSpPr>
        <p:spPr>
          <a:prstGeom prst="rect">
            <a:avLst/>
          </a:prstGeom>
        </p:spPr>
        <p:txBody>
          <a:bodyPr/>
          <a:lstStyle/>
          <a:p>
            <a:r>
              <a:t>設置專責的廉政機構</a:t>
            </a:r>
          </a:p>
        </p:txBody>
      </p:sp>
      <p:sp>
        <p:nvSpPr>
          <p:cNvPr id="141" name="專業機構負起國家廉政的重責…"/>
          <p:cNvSpPr txBox="1">
            <a:spLocks noGrp="1"/>
          </p:cNvSpPr>
          <p:nvPr>
            <p:ph type="body" idx="1"/>
          </p:nvPr>
        </p:nvSpPr>
        <p:spPr>
          <a:prstGeom prst="rect">
            <a:avLst/>
          </a:prstGeom>
        </p:spPr>
        <p:txBody>
          <a:bodyPr/>
          <a:lstStyle/>
          <a:p>
            <a:pPr>
              <a:buBlip>
                <a:blip r:embed="rId2"/>
              </a:buBlip>
            </a:pPr>
            <a:r>
              <a:rPr dirty="0" err="1"/>
              <a:t>專業機構負起國家廉政的重責</a:t>
            </a:r>
            <a:endParaRPr dirty="0"/>
          </a:p>
          <a:p>
            <a:pPr>
              <a:buBlip>
                <a:blip r:embed="rId2"/>
              </a:buBlip>
            </a:pPr>
            <a:r>
              <a:rPr dirty="0" err="1"/>
              <a:t>廉政署除了廉政案件以外不處理其他事務</a:t>
            </a:r>
            <a:endParaRPr dirty="0"/>
          </a:p>
          <a:p>
            <a:pPr>
              <a:buBlip>
                <a:blip r:embed="rId2"/>
              </a:buBlip>
            </a:pPr>
            <a:r>
              <a:rPr dirty="0" err="1"/>
              <a:t>愛護、防護、保護是行政院明確指示的廉政方針</a:t>
            </a:r>
            <a:endParaRPr dirty="0"/>
          </a:p>
          <a:p>
            <a:pPr>
              <a:buBlip>
                <a:blip r:embed="rId2"/>
              </a:buBlip>
            </a:pPr>
            <a:r>
              <a:rPr dirty="0" err="1" smtClean="0"/>
              <a:t>廉政署的價值只有防貪</a:t>
            </a:r>
            <a:r>
              <a:rPr lang="zh-TW" altLang="en-US" dirty="0" smtClean="0"/>
              <a:t>，</a:t>
            </a:r>
            <a:r>
              <a:rPr dirty="0" err="1" smtClean="0"/>
              <a:t>而肅貪則是防貪方法中最激烈的一種方法也是下下策</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8</a:t>
            </a:fld>
            <a:endParaRPr lang="zh-TW" altLang="en-US"/>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獨立的審、檢系統廉潔防貪"/>
          <p:cNvSpPr txBox="1">
            <a:spLocks noGrp="1"/>
          </p:cNvSpPr>
          <p:nvPr>
            <p:ph type="title"/>
          </p:nvPr>
        </p:nvSpPr>
        <p:spPr>
          <a:prstGeom prst="rect">
            <a:avLst/>
          </a:prstGeom>
        </p:spPr>
        <p:txBody>
          <a:bodyPr/>
          <a:lstStyle>
            <a:lvl1pPr defTabSz="549148">
              <a:defRPr sz="6768"/>
            </a:lvl1pPr>
          </a:lstStyle>
          <a:p>
            <a:r>
              <a:t>獨立的審、檢系統廉潔防貪</a:t>
            </a:r>
          </a:p>
        </p:txBody>
      </p:sp>
      <p:sp>
        <p:nvSpPr>
          <p:cNvPr id="144" name="司法制度都是先進國家累積下來的經驗，哪有一定哪種一定比較好？…"/>
          <p:cNvSpPr txBox="1">
            <a:spLocks noGrp="1"/>
          </p:cNvSpPr>
          <p:nvPr>
            <p:ph type="body" idx="1"/>
          </p:nvPr>
        </p:nvSpPr>
        <p:spPr>
          <a:prstGeom prst="rect">
            <a:avLst/>
          </a:prstGeom>
        </p:spPr>
        <p:txBody>
          <a:bodyPr/>
          <a:lstStyle/>
          <a:p>
            <a:pPr>
              <a:buBlip>
                <a:blip r:embed="rId2"/>
              </a:buBlip>
            </a:pPr>
            <a:r>
              <a:rPr dirty="0" err="1"/>
              <a:t>司法制度都是先進國家累積下來的經驗，哪有一定哪種一定比較好</a:t>
            </a:r>
            <a:r>
              <a:rPr dirty="0"/>
              <a:t>？</a:t>
            </a:r>
          </a:p>
          <a:p>
            <a:pPr>
              <a:buBlip>
                <a:blip r:embed="rId2"/>
              </a:buBlip>
            </a:pPr>
            <a:r>
              <a:rPr dirty="0" err="1" smtClean="0"/>
              <a:t>司法改革的關鍵</a:t>
            </a:r>
            <a:r>
              <a:rPr lang="zh-TW" altLang="en-US" dirty="0" smtClean="0"/>
              <a:t>是</a:t>
            </a:r>
            <a:r>
              <a:rPr dirty="0" smtClean="0"/>
              <a:t>⋯⋯</a:t>
            </a:r>
            <a:r>
              <a:rPr dirty="0"/>
              <a:t>人</a:t>
            </a:r>
          </a:p>
          <a:p>
            <a:pPr>
              <a:buBlip>
                <a:blip r:embed="rId2"/>
              </a:buBlip>
            </a:pPr>
            <a:r>
              <a:rPr dirty="0" err="1"/>
              <a:t>從學校到訓練單位不斷建構一些司法基本價值</a:t>
            </a:r>
            <a:endParaRPr dirty="0"/>
          </a:p>
          <a:p>
            <a:pPr>
              <a:buBlip>
                <a:blip r:embed="rId2"/>
              </a:buBlip>
            </a:pPr>
            <a:r>
              <a:rPr dirty="0" err="1"/>
              <a:t>政風系統深入院、檢系統，不介入個案但掌握高風險司法人員</a:t>
            </a:r>
            <a:endParaRPr dirty="0"/>
          </a:p>
        </p:txBody>
      </p:sp>
      <p:sp>
        <p:nvSpPr>
          <p:cNvPr id="2" name="投影片編號版面配置區 1"/>
          <p:cNvSpPr>
            <a:spLocks noGrp="1"/>
          </p:cNvSpPr>
          <p:nvPr>
            <p:ph type="sldNum" sz="quarter" idx="2"/>
          </p:nvPr>
        </p:nvSpPr>
        <p:spPr/>
        <p:txBody>
          <a:bodyPr/>
          <a:lstStyle/>
          <a:p>
            <a:fld id="{86CB4B4D-7CA3-9044-876B-883B54F8677D}" type="slidenum">
              <a:rPr lang="en-US" altLang="zh-TW" smtClean="0"/>
              <a:t>9</a:t>
            </a:fld>
            <a:endParaRPr lang="zh-TW" altLang="en-US"/>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archment">
  <a:themeElements>
    <a:clrScheme name="Parchment">
      <a:dk1>
        <a:srgbClr val="3E231A"/>
      </a:dk1>
      <a:lt1>
        <a:srgbClr val="24383E"/>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Neue"/>
        <a:ea typeface="Helvetica Neue"/>
        <a:cs typeface="Helvetica Neue"/>
      </a:majorFont>
      <a:minorFont>
        <a:latin typeface="Helvetica"/>
        <a:ea typeface="Helvetica"/>
        <a:cs typeface="Helvetica"/>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chment">
  <a:themeElements>
    <a:clrScheme name="Parchment">
      <a:dk1>
        <a:srgbClr val="000000"/>
      </a:dk1>
      <a:lt1>
        <a:srgbClr val="FFFFFF"/>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Neue"/>
        <a:ea typeface="Helvetica Neue"/>
        <a:cs typeface="Helvetica Neue"/>
      </a:majorFont>
      <a:minorFont>
        <a:latin typeface="Helvetica"/>
        <a:ea typeface="Helvetica"/>
        <a:cs typeface="Helvetica"/>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49</TotalTime>
  <Words>282</Words>
  <Application>Microsoft Office PowerPoint</Application>
  <PresentationFormat>自訂</PresentationFormat>
  <Paragraphs>124</Paragraphs>
  <Slides>21</Slides>
  <Notes>0</Notes>
  <HiddenSlides>0</HiddenSlides>
  <MMClips>0</MMClips>
  <ScaleCrop>false</ScaleCrop>
  <HeadingPairs>
    <vt:vector size="4" baseType="variant">
      <vt:variant>
        <vt:lpstr>佈景主題</vt:lpstr>
      </vt:variant>
      <vt:variant>
        <vt:i4>1</vt:i4>
      </vt:variant>
      <vt:variant>
        <vt:lpstr>投影片標題</vt:lpstr>
      </vt:variant>
      <vt:variant>
        <vt:i4>21</vt:i4>
      </vt:variant>
    </vt:vector>
  </HeadingPairs>
  <TitlesOfParts>
    <vt:vector size="22" baseType="lpstr">
      <vt:lpstr>Parchment</vt:lpstr>
      <vt:lpstr>在CPI與GDAI框架下之國際反貪趨勢與國家廉政方針</vt:lpstr>
      <vt:lpstr>聯合國反貪腐公約</vt:lpstr>
      <vt:lpstr>先進國家製作了一件寬西裝</vt:lpstr>
      <vt:lpstr>聯合國反貪腐公約施行法</vt:lpstr>
      <vt:lpstr>聯合國反貪腐公約</vt:lpstr>
      <vt:lpstr>因應公約我們得練些重要肌肉</vt:lpstr>
      <vt:lpstr>因應公約我們得練些重要肌肉</vt:lpstr>
      <vt:lpstr>設置專責的廉政機構</vt:lpstr>
      <vt:lpstr>獨立的審、檢系統廉潔防貪</vt:lpstr>
      <vt:lpstr>沒有人能保有因犯罪取得之財物</vt:lpstr>
      <vt:lpstr>強化洗錢防制的功能</vt:lpstr>
      <vt:lpstr>政府部門的廉潔</vt:lpstr>
      <vt:lpstr>公職人員行為準則</vt:lpstr>
      <vt:lpstr>政府採購制度公開透明</vt:lpstr>
      <vt:lpstr>保護檢舉人的機制</vt:lpstr>
      <vt:lpstr>健全反貪腐法制</vt:lpstr>
      <vt:lpstr>公私協力參與廉政推動</vt:lpstr>
      <vt:lpstr>這個題目有沒有問題？</vt:lpstr>
      <vt:lpstr>CPI</vt:lpstr>
      <vt:lpstr>GDAI</vt:lpstr>
      <vt:lpstr>感謝聆聽 敬請指教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在CPI與GDAI框架下之國際反貪趨勢與國家廉政方針</dc:title>
  <cp:lastModifiedBy>邱淑娟</cp:lastModifiedBy>
  <cp:revision>4</cp:revision>
  <dcterms:modified xsi:type="dcterms:W3CDTF">2017-12-12T10:12:58Z</dcterms:modified>
</cp:coreProperties>
</file>