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sldIdLst>
    <p:sldId id="359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548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912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C17B5-39E0-4406-9735-4C51D2C803D3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BFAA7-AFFF-439C-AF39-A2D4B4F4A8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73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35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53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71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83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555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872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64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42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105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627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74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01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39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83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33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9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85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34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7287-2441-42FF-B2AB-686100973DBE}" type="datetimeFigureOut">
              <a:rPr lang="zh-TW" altLang="en-US" smtClean="0"/>
              <a:t>2024/12/30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DFDA2C-9446-491C-B910-3070BCB2C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0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7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新部徽1100080917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31" y="242457"/>
            <a:ext cx="2892191" cy="201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2084982" y="2261347"/>
            <a:ext cx="8342580" cy="2709933"/>
            <a:chOff x="1572920" y="2055765"/>
            <a:chExt cx="6256935" cy="2276469"/>
          </a:xfrm>
        </p:grpSpPr>
        <p:sp>
          <p:nvSpPr>
            <p:cNvPr id="24" name="矩形 23"/>
            <p:cNvSpPr/>
            <p:nvPr/>
          </p:nvSpPr>
          <p:spPr>
            <a:xfrm>
              <a:off x="1572920" y="2055765"/>
              <a:ext cx="45720" cy="17233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6588231" y="3604556"/>
              <a:ext cx="1241624" cy="598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607007" y="2055765"/>
              <a:ext cx="6222848" cy="5852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618639" y="2122393"/>
              <a:ext cx="6188356" cy="16029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5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深耕廉政  璀燦國防</a:t>
              </a:r>
              <a:endParaRPr lang="en-US" altLang="zh-TW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zh-TW" alt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784136" y="2055765"/>
              <a:ext cx="45719" cy="18440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572920" y="3790439"/>
              <a:ext cx="1383942" cy="518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2854514" y="3138134"/>
              <a:ext cx="50353" cy="11894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6550894" y="3083302"/>
              <a:ext cx="45720" cy="12489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 flipV="1">
              <a:off x="2854514" y="3083302"/>
              <a:ext cx="3719239" cy="773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 flipV="1">
              <a:off x="2866545" y="4250277"/>
              <a:ext cx="3719064" cy="773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Text Placeholder 2"/>
            <p:cNvSpPr txBox="1">
              <a:spLocks/>
            </p:cNvSpPr>
            <p:nvPr/>
          </p:nvSpPr>
          <p:spPr>
            <a:xfrm>
              <a:off x="2899612" y="3151449"/>
              <a:ext cx="3674336" cy="11158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 anchorCtr="0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TW" sz="3000" b="1" dirty="0" smtClean="0">
                  <a:ln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113</a:t>
              </a:r>
              <a:r>
                <a:rPr lang="zh-TW" altLang="en-US" sz="3000" b="1" smtClean="0">
                  <a:ln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年國軍</a:t>
              </a:r>
              <a:r>
                <a:rPr lang="zh-TW" altLang="en-US" sz="3000" b="1" dirty="0" smtClean="0">
                  <a:ln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宣導教材</a:t>
              </a:r>
              <a:endParaRPr lang="en-US" altLang="zh-TW" sz="3000" b="1" dirty="0" smtClean="0">
                <a:ln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marL="0" indent="0" algn="ctr">
                <a:buNone/>
              </a:pPr>
              <a:r>
                <a:rPr lang="en-US" altLang="zh-TW" sz="3000" b="1" dirty="0" smtClean="0">
                  <a:ln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(</a:t>
              </a:r>
              <a:r>
                <a:rPr lang="zh-TW" altLang="en-US" sz="3000" b="1" dirty="0" smtClean="0">
                  <a:ln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國軍廉政倫理規範</a:t>
              </a:r>
              <a:r>
                <a:rPr lang="en-US" altLang="zh-TW" sz="3000" b="1" dirty="0" smtClean="0">
                  <a:ln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609555" y="3851160"/>
              <a:ext cx="1196300" cy="521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580532" y="2070346"/>
              <a:ext cx="45720" cy="1746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085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C9D26F23-FD46-42B7-9142-1CDD270F115C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10</a:t>
            </a:fld>
            <a:endParaRPr lang="en-US" altLang="zh-TW" sz="1400" smtClean="0"/>
          </a:p>
        </p:txBody>
      </p:sp>
      <p:sp>
        <p:nvSpPr>
          <p:cNvPr id="1536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27351" y="908051"/>
            <a:ext cx="7393516" cy="720725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1536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2167" y="2624139"/>
            <a:ext cx="11387667" cy="347503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b="1" dirty="0" smtClean="0"/>
              <a:t>原則：</a:t>
            </a:r>
          </a:p>
          <a:p>
            <a:pPr lvl="1" eaLnBrk="1" hangingPunct="1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</a:rPr>
              <a:t>與其職務有利害關係者所為之餽贈，應予拒絕或退還</a:t>
            </a:r>
            <a:r>
              <a:rPr lang="zh-TW" altLang="en-US" sz="3600" dirty="0" smtClean="0">
                <a:latin typeface="標楷體" pitchFamily="65" charset="-120"/>
              </a:rPr>
              <a:t>。</a:t>
            </a:r>
          </a:p>
          <a:p>
            <a:pPr lvl="1" eaLnBrk="1" hangingPunct="1">
              <a:buFont typeface="Wingdings" pitchFamily="2" charset="2"/>
              <a:buNone/>
            </a:pPr>
            <a:endParaRPr lang="zh-TW" altLang="en-US" sz="3600" dirty="0" smtClean="0">
              <a:latin typeface="標楷體" pitchFamily="65" charset="-120"/>
            </a:endParaRPr>
          </a:p>
          <a:p>
            <a:pPr lvl="1" eaLnBrk="1" hangingPunct="1"/>
            <a:endParaRPr lang="en-US" altLang="zh-TW" sz="3600" b="1" dirty="0" smtClean="0"/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1390651" y="1700213"/>
            <a:ext cx="10081683" cy="7921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受贈財物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【1】-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376126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7D7A1E0B-904F-4D7B-8DEB-EDF1E6C717EB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11</a:t>
            </a:fld>
            <a:endParaRPr lang="en-US" altLang="zh-TW" sz="1400" smtClean="0"/>
          </a:p>
        </p:txBody>
      </p:sp>
      <p:sp>
        <p:nvSpPr>
          <p:cNvPr id="1638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00451" y="765175"/>
            <a:ext cx="4633383" cy="603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1638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9667" y="2349500"/>
            <a:ext cx="11042651" cy="3457575"/>
          </a:xfrm>
        </p:spPr>
        <p:txBody>
          <a:bodyPr>
            <a:normAutofit/>
          </a:bodyPr>
          <a:lstStyle/>
          <a:p>
            <a:pPr eaLnBrk="1" hangingPunct="1">
              <a:lnSpc>
                <a:spcPts val="4200"/>
              </a:lnSpc>
            </a:pPr>
            <a:r>
              <a:rPr lang="zh-TW" altLang="en-US" sz="3200" b="1" dirty="0" smtClean="0">
                <a:latin typeface="標楷體" pitchFamily="65" charset="-120"/>
              </a:rPr>
              <a:t>例外</a:t>
            </a:r>
            <a:r>
              <a:rPr lang="zh-TW" altLang="en-US" sz="3200" b="1" dirty="0" smtClean="0"/>
              <a:t>（</a:t>
            </a:r>
            <a:r>
              <a:rPr lang="en-US" altLang="zh-TW" sz="3200" b="1" dirty="0" smtClean="0"/>
              <a:t>1</a:t>
            </a:r>
            <a:r>
              <a:rPr lang="en-US" altLang="en-US" sz="3200" b="1" dirty="0" smtClean="0"/>
              <a:t>）</a:t>
            </a:r>
            <a:r>
              <a:rPr lang="zh-TW" altLang="en-US" sz="3200" b="1" dirty="0" smtClean="0"/>
              <a:t>：</a:t>
            </a:r>
            <a:r>
              <a:rPr lang="zh-TW" altLang="en-US" sz="3200" b="1" dirty="0" smtClean="0">
                <a:latin typeface="標楷體" pitchFamily="65" charset="-120"/>
              </a:rPr>
              <a:t>偶發而無影響特定權利義務之虞時，得受贈之 </a:t>
            </a:r>
          </a:p>
          <a:p>
            <a:pPr lvl="1" eaLnBrk="1" hangingPunct="1">
              <a:lnSpc>
                <a:spcPts val="4200"/>
              </a:lnSpc>
            </a:pPr>
            <a:r>
              <a:rPr lang="zh-TW" altLang="en-US" sz="3200" dirty="0" smtClean="0">
                <a:latin typeface="標楷體" pitchFamily="65" charset="-120"/>
              </a:rPr>
              <a:t>屬公務禮儀。</a:t>
            </a:r>
          </a:p>
          <a:p>
            <a:pPr lvl="1" eaLnBrk="1" hangingPunct="1">
              <a:lnSpc>
                <a:spcPts val="4200"/>
              </a:lnSpc>
            </a:pPr>
            <a:r>
              <a:rPr lang="zh-TW" altLang="en-US" sz="3200" dirty="0" smtClean="0">
                <a:latin typeface="標楷體" pitchFamily="65" charset="-120"/>
              </a:rPr>
              <a:t>長官之獎勵、救助或慰問。</a:t>
            </a:r>
          </a:p>
          <a:p>
            <a:pPr lvl="1" eaLnBrk="1" hangingPunct="1">
              <a:lnSpc>
                <a:spcPts val="4200"/>
              </a:lnSpc>
            </a:pPr>
            <a:r>
              <a:rPr lang="zh-TW" altLang="en-US" sz="3200" u="sng" dirty="0" smtClean="0">
                <a:solidFill>
                  <a:srgbClr val="FF0000"/>
                </a:solidFill>
                <a:latin typeface="標楷體" pitchFamily="65" charset="-120"/>
              </a:rPr>
              <a:t>受贈之財物市價在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500</a:t>
            </a:r>
            <a:r>
              <a:rPr lang="zh-TW" altLang="en-US" sz="3200" u="sng" dirty="0" smtClean="0">
                <a:solidFill>
                  <a:srgbClr val="FF0000"/>
                </a:solidFill>
                <a:latin typeface="標楷體" pitchFamily="65" charset="-120"/>
              </a:rPr>
              <a:t>元以下；或對本機關（構）內多數人為餽贈，其市價總額在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1,000</a:t>
            </a:r>
            <a:r>
              <a:rPr lang="zh-TW" altLang="en-US" sz="3200" u="sng" dirty="0" smtClean="0">
                <a:solidFill>
                  <a:srgbClr val="FF0000"/>
                </a:solidFill>
                <a:latin typeface="標楷體" pitchFamily="65" charset="-120"/>
              </a:rPr>
              <a:t>元以下</a:t>
            </a:r>
            <a:r>
              <a:rPr lang="zh-TW" altLang="en-US" sz="3200" dirty="0" smtClean="0">
                <a:latin typeface="標楷體" pitchFamily="65" charset="-120"/>
              </a:rPr>
              <a:t>。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1295401" y="1484313"/>
            <a:ext cx="9505951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受贈財物</a:t>
            </a:r>
            <a:r>
              <a:rPr lang="en-US" altLang="zh-TW" sz="2400">
                <a:latin typeface="Times New Roman" pitchFamily="18" charset="0"/>
              </a:rPr>
              <a:t>【2】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24839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A1CFA341-D3ED-47AE-AC55-9E17AC0E2976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12</a:t>
            </a:fld>
            <a:endParaRPr lang="en-US" altLang="zh-TW" sz="1400" smtClean="0"/>
          </a:p>
        </p:txBody>
      </p:sp>
      <p:sp>
        <p:nvSpPr>
          <p:cNvPr id="174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00452" y="981075"/>
            <a:ext cx="4895849" cy="793750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1741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4400" y="2924175"/>
            <a:ext cx="10653184" cy="338455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latin typeface="標楷體" pitchFamily="65" charset="-120"/>
              </a:rPr>
              <a:t>例外</a:t>
            </a:r>
            <a:r>
              <a:rPr lang="zh-TW" altLang="en-US" sz="3600" b="1" dirty="0" smtClean="0"/>
              <a:t>（</a:t>
            </a:r>
            <a:r>
              <a:rPr lang="en-US" altLang="zh-TW" sz="3600" b="1" dirty="0" smtClean="0"/>
              <a:t>2</a:t>
            </a:r>
            <a:r>
              <a:rPr lang="en-US" altLang="en-US" sz="3600" b="1" dirty="0" smtClean="0"/>
              <a:t>）</a:t>
            </a:r>
            <a:r>
              <a:rPr lang="zh-TW" altLang="en-US" sz="3600" b="1" dirty="0" smtClean="0"/>
              <a:t>：</a:t>
            </a:r>
          </a:p>
          <a:p>
            <a:pPr lvl="1" eaLnBrk="1" hangingPunct="1"/>
            <a:r>
              <a:rPr lang="zh-TW" altLang="en-US" sz="3600" dirty="0" smtClean="0">
                <a:latin typeface="標楷體" pitchFamily="65" charset="-120"/>
              </a:rPr>
              <a:t>因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</a:rPr>
              <a:t>訂婚、結婚、生育、喬遷、就職、陞遷異動、退休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cs typeface="Times New Roman" pitchFamily="18" charset="0"/>
              </a:rPr>
              <a:t>、辭職、離職及本人、配偶或直系親屬之傷病、死亡</a:t>
            </a:r>
            <a:r>
              <a:rPr lang="zh-TW" altLang="en-US" sz="3600" dirty="0" smtClean="0">
                <a:latin typeface="標楷體" pitchFamily="65" charset="-120"/>
              </a:rPr>
              <a:t>等受贈之財物，不超過正常社交禮俗標準。</a:t>
            </a:r>
          </a:p>
          <a:p>
            <a:pPr lvl="1" eaLnBrk="1" hangingPunct="1">
              <a:buFont typeface="Wingdings" pitchFamily="2" charset="2"/>
              <a:buNone/>
            </a:pPr>
            <a:endParaRPr lang="zh-TW" altLang="en-US" dirty="0" smtClean="0">
              <a:latin typeface="標楷體" pitchFamily="65" charset="-120"/>
            </a:endParaRPr>
          </a:p>
          <a:p>
            <a:pPr eaLnBrk="1" hangingPunct="1"/>
            <a:endParaRPr lang="en-US" altLang="zh-TW" sz="2800" dirty="0" smtClean="0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1583267" y="1844675"/>
            <a:ext cx="9505951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受贈財物</a:t>
            </a:r>
            <a:r>
              <a:rPr lang="en-US" altLang="zh-TW" sz="2400">
                <a:latin typeface="Times New Roman" pitchFamily="18" charset="0"/>
              </a:rPr>
              <a:t>【3】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36849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D733E13C-E984-4606-9FC3-2F5E2BE77DA9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13</a:t>
            </a:fld>
            <a:endParaRPr lang="en-US" altLang="zh-TW" sz="1400" smtClean="0"/>
          </a:p>
        </p:txBody>
      </p:sp>
      <p:sp>
        <p:nvSpPr>
          <p:cNvPr id="1843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0951" y="981076"/>
            <a:ext cx="4544483" cy="842963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1843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2167" y="2403475"/>
            <a:ext cx="11387667" cy="36957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b="1" dirty="0" smtClean="0"/>
              <a:t>處理程序：</a:t>
            </a:r>
          </a:p>
          <a:p>
            <a:pPr lvl="1" eaLnBrk="1" hangingPunct="1"/>
            <a:r>
              <a:rPr lang="zh-TW" altLang="en-US" sz="3200" dirty="0" smtClean="0"/>
              <a:t>除有本規範第</a:t>
            </a:r>
            <a:r>
              <a:rPr lang="en-US" altLang="zh-TW" sz="3200" dirty="0" smtClean="0"/>
              <a:t>4</a:t>
            </a:r>
            <a:r>
              <a:rPr lang="zh-TW" altLang="en-US" sz="3200" dirty="0" smtClean="0"/>
              <a:t>點但書規定之情形外，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應予拒絕或退還，並簽報其長官及知會政風機構</a:t>
            </a:r>
          </a:p>
          <a:p>
            <a:pPr lvl="1" eaLnBrk="1" hangingPunct="1"/>
            <a:r>
              <a:rPr lang="zh-TW" altLang="en-US" sz="3200" b="1" dirty="0" smtClean="0">
                <a:solidFill>
                  <a:srgbClr val="FF0000"/>
                </a:solidFill>
              </a:rPr>
              <a:t>無法退還時，應於受贈之日起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日內，交政風機構處理</a:t>
            </a:r>
            <a:r>
              <a:rPr lang="zh-TW" altLang="en-US" sz="3200" dirty="0" smtClean="0"/>
              <a:t>。 </a:t>
            </a:r>
          </a:p>
          <a:p>
            <a:pPr lvl="1" eaLnBrk="1" hangingPunct="1"/>
            <a:r>
              <a:rPr lang="zh-TW" altLang="en-US" sz="3200" dirty="0" smtClean="0"/>
              <a:t>政風機構提出適切建議</a:t>
            </a:r>
          </a:p>
          <a:p>
            <a:pPr lvl="1" eaLnBrk="1" hangingPunct="1"/>
            <a:r>
              <a:rPr lang="zh-TW" altLang="en-US" sz="3200" b="1" dirty="0" smtClean="0">
                <a:solidFill>
                  <a:srgbClr val="FF0000"/>
                </a:solidFill>
              </a:rPr>
              <a:t>政風機構登錄建檔 </a:t>
            </a:r>
          </a:p>
        </p:txBody>
      </p:sp>
      <p:sp>
        <p:nvSpPr>
          <p:cNvPr id="18437" name="AutoShape 4"/>
          <p:cNvSpPr>
            <a:spLocks noChangeArrowheads="1"/>
          </p:cNvSpPr>
          <p:nvPr/>
        </p:nvSpPr>
        <p:spPr bwMode="auto">
          <a:xfrm>
            <a:off x="1583267" y="1844676"/>
            <a:ext cx="9505951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受贈財物</a:t>
            </a:r>
            <a:r>
              <a:rPr lang="en-US" altLang="zh-TW" sz="2400">
                <a:latin typeface="Times New Roman" pitchFamily="18" charset="0"/>
              </a:rPr>
              <a:t>【4】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z="2800">
                <a:latin typeface="Times New Roman" pitchFamily="18" charset="0"/>
              </a:rPr>
              <a:t>、5</a:t>
            </a:r>
            <a:r>
              <a:rPr lang="zh-TW" altLang="zh-TW" sz="2400">
                <a:latin typeface="Times New Roman" pitchFamily="18" charset="0"/>
              </a:rPr>
              <a:t>、</a:t>
            </a:r>
            <a:r>
              <a:rPr lang="zh-TW" altLang="zh-TW" sz="2800">
                <a:latin typeface="Times New Roman" pitchFamily="18" charset="0"/>
              </a:rPr>
              <a:t>12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17328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135D25EB-A32E-4AA0-B706-F72E9BF4058F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14</a:t>
            </a:fld>
            <a:endParaRPr lang="en-US" altLang="zh-TW" sz="1400" smtClean="0"/>
          </a:p>
        </p:txBody>
      </p:sp>
      <p:sp>
        <p:nvSpPr>
          <p:cNvPr id="1945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0951" y="908051"/>
            <a:ext cx="4751916" cy="720725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1946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2167" y="2328863"/>
            <a:ext cx="11387667" cy="3770312"/>
          </a:xfrm>
        </p:spPr>
        <p:txBody>
          <a:bodyPr/>
          <a:lstStyle/>
          <a:p>
            <a:pPr eaLnBrk="1" hangingPunct="1"/>
            <a:r>
              <a:rPr lang="zh-TW" altLang="en-US" sz="3200" b="1" dirty="0" smtClean="0"/>
              <a:t>對於與其無職務利害關係之受贈財物</a:t>
            </a:r>
          </a:p>
          <a:p>
            <a:pPr lvl="1" eaLnBrk="1" hangingPunct="1"/>
            <a:r>
              <a:rPr lang="zh-TW" altLang="en-US" sz="3200" dirty="0" smtClean="0"/>
              <a:t>市價未超過正常社交禮俗標準， 無須簽報知會登錄</a:t>
            </a:r>
          </a:p>
          <a:p>
            <a:pPr lvl="1" eaLnBrk="1" hangingPunct="1"/>
            <a:r>
              <a:rPr lang="zh-TW" altLang="en-US" sz="3200" b="1" dirty="0" smtClean="0">
                <a:solidFill>
                  <a:srgbClr val="FF0000"/>
                </a:solidFill>
              </a:rPr>
              <a:t>市價超過正常社交禮俗標準，應於受贈之日起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日內，簽報其長官，必要時並知會政風機構 </a:t>
            </a:r>
          </a:p>
          <a:p>
            <a:pPr lvl="1" eaLnBrk="1" hangingPunct="1"/>
            <a:r>
              <a:rPr lang="zh-TW" altLang="en-US" sz="3200" dirty="0" smtClean="0"/>
              <a:t>親屬或經常交往朋友之受贈財物：如與公務員無職務上利害關係，非本規範範疇</a:t>
            </a:r>
          </a:p>
          <a:p>
            <a:pPr lvl="1" eaLnBrk="1" hangingPunct="1"/>
            <a:endParaRPr lang="en-US" altLang="zh-TW" sz="2400" dirty="0" smtClean="0"/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1678518" y="1700213"/>
            <a:ext cx="9505949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受贈財物</a:t>
            </a:r>
            <a:r>
              <a:rPr lang="en-US" altLang="zh-TW" sz="2400">
                <a:latin typeface="Times New Roman" pitchFamily="18" charset="0"/>
              </a:rPr>
              <a:t>【 </a:t>
            </a:r>
            <a:r>
              <a:rPr lang="zh-TW" altLang="zh-TW" sz="2800">
                <a:latin typeface="Times New Roman" pitchFamily="18" charset="0"/>
              </a:rPr>
              <a:t>5</a:t>
            </a:r>
            <a:r>
              <a:rPr lang="en-US" altLang="zh-TW" sz="2400">
                <a:latin typeface="Times New Roman" pitchFamily="18" charset="0"/>
              </a:rPr>
              <a:t> 】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zh-TW" altLang="zh-TW" sz="2800">
                <a:latin typeface="Times New Roman" pitchFamily="18" charset="0"/>
              </a:rPr>
              <a:t>5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34401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F90D5981-27C1-4639-8782-BB55557BE9BE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15</a:t>
            </a:fld>
            <a:endParaRPr lang="en-US" altLang="zh-TW" sz="1400" smtClean="0"/>
          </a:p>
        </p:txBody>
      </p:sp>
      <p:sp>
        <p:nvSpPr>
          <p:cNvPr id="2048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78818" y="692150"/>
            <a:ext cx="4110567" cy="769938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2048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2167" y="2255839"/>
            <a:ext cx="11387667" cy="384333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b="1" dirty="0" smtClean="0"/>
              <a:t>推定為公務員之受贈財物情形</a:t>
            </a:r>
            <a:endParaRPr lang="zh-TW" altLang="en-US" sz="3600" dirty="0" smtClean="0"/>
          </a:p>
          <a:p>
            <a:pPr lvl="1" eaLnBrk="1" hangingPunct="1"/>
            <a:r>
              <a:rPr lang="zh-TW" altLang="en-US" sz="3600" dirty="0" smtClean="0">
                <a:solidFill>
                  <a:srgbClr val="FF0000"/>
                </a:solidFill>
              </a:rPr>
              <a:t>以公務員配偶、直系血親、同財共居家屬之名義收受者</a:t>
            </a:r>
          </a:p>
          <a:p>
            <a:pPr lvl="1" eaLnBrk="1" hangingPunct="1"/>
            <a:r>
              <a:rPr lang="zh-TW" altLang="en-US" sz="3600" dirty="0" smtClean="0">
                <a:solidFill>
                  <a:srgbClr val="FF0000"/>
                </a:solidFill>
              </a:rPr>
              <a:t>藉由第三人收受後轉交公務員本人或前款之人者 </a:t>
            </a:r>
          </a:p>
          <a:p>
            <a:pPr eaLnBrk="1" hangingPunct="1"/>
            <a:r>
              <a:rPr lang="zh-TW" altLang="en-US" sz="3600" b="1" dirty="0" smtClean="0"/>
              <a:t>可以舉反證推翻</a:t>
            </a: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1200151" y="1484313"/>
            <a:ext cx="9505949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受贈財物</a:t>
            </a:r>
            <a:r>
              <a:rPr lang="en-US" altLang="zh-TW" sz="2400">
                <a:latin typeface="Times New Roman" pitchFamily="18" charset="0"/>
              </a:rPr>
              <a:t>【6】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zh-TW" altLang="zh-TW" sz="2800">
                <a:latin typeface="Times New Roman" pitchFamily="18" charset="0"/>
              </a:rPr>
              <a:t>6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29631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FA0A4C34-0536-463E-B8AD-FA61F6C6A8CE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16</a:t>
            </a:fld>
            <a:endParaRPr lang="en-US" altLang="zh-TW" sz="1400" smtClean="0"/>
          </a:p>
        </p:txBody>
      </p:sp>
      <p:sp>
        <p:nvSpPr>
          <p:cNvPr id="2150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88318" y="765176"/>
            <a:ext cx="4474633" cy="720725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2150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2167" y="2624139"/>
            <a:ext cx="11387667" cy="347503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b="1" dirty="0" smtClean="0"/>
              <a:t>原則：</a:t>
            </a:r>
          </a:p>
          <a:p>
            <a:pPr lvl="1" eaLnBrk="1" hangingPunct="1"/>
            <a:r>
              <a:rPr lang="zh-TW" altLang="en-US" sz="3600" b="1" dirty="0" smtClean="0">
                <a:solidFill>
                  <a:srgbClr val="FF0000"/>
                </a:solidFill>
              </a:rPr>
              <a:t>不得參加與其職務有利害關係者之飲宴應酬</a:t>
            </a:r>
          </a:p>
          <a:p>
            <a:pPr lvl="1" eaLnBrk="1" hangingPunct="1"/>
            <a:r>
              <a:rPr lang="zh-TW" altLang="en-US" sz="3600" dirty="0" smtClean="0"/>
              <a:t>對與其無職務上利害關係之邀宴，如與其身分、職務顯不相宜者，仍應避免。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3600" dirty="0" smtClean="0"/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1390651" y="1628776"/>
            <a:ext cx="9505949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飲宴應酬</a:t>
            </a:r>
            <a:r>
              <a:rPr lang="en-US" altLang="zh-TW" sz="2400">
                <a:latin typeface="Times New Roman" pitchFamily="18" charset="0"/>
              </a:rPr>
              <a:t>【1】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34509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E27261C7-6BB7-47F0-B11E-9A93079895C8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17</a:t>
            </a:fld>
            <a:endParaRPr lang="en-US" altLang="zh-TW" sz="1400" smtClean="0"/>
          </a:p>
        </p:txBody>
      </p:sp>
      <p:sp>
        <p:nvSpPr>
          <p:cNvPr id="2253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68800" y="836614"/>
            <a:ext cx="3691467" cy="769937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2253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24418" y="2565400"/>
            <a:ext cx="10943167" cy="3697288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200" b="1" dirty="0" smtClean="0"/>
              <a:t>例外：有下列情形之ㄧ者，不在此限：</a:t>
            </a:r>
          </a:p>
          <a:p>
            <a:pPr lvl="1" eaLnBrk="1" hangingPunct="1"/>
            <a:r>
              <a:rPr lang="zh-TW" altLang="en-US" sz="3200" dirty="0" smtClean="0">
                <a:solidFill>
                  <a:srgbClr val="FF0000"/>
                </a:solidFill>
              </a:rPr>
              <a:t>因公務禮儀確有必要參加</a:t>
            </a:r>
          </a:p>
          <a:p>
            <a:pPr lvl="1" eaLnBrk="1" hangingPunct="1"/>
            <a:r>
              <a:rPr lang="zh-TW" altLang="en-US" sz="3200" dirty="0" smtClean="0">
                <a:solidFill>
                  <a:srgbClr val="FF0000"/>
                </a:solidFill>
              </a:rPr>
              <a:t>因民俗節慶公開舉辦之活動且邀請一般人參加</a:t>
            </a:r>
          </a:p>
          <a:p>
            <a:pPr lvl="1" eaLnBrk="1" hangingPunct="1"/>
            <a:r>
              <a:rPr lang="zh-TW" altLang="en-US" sz="3200" dirty="0" smtClean="0">
                <a:solidFill>
                  <a:srgbClr val="FF0000"/>
                </a:solidFill>
              </a:rPr>
              <a:t>屬長官對屬員之獎勵、慰勞</a:t>
            </a:r>
          </a:p>
          <a:p>
            <a:pPr lvl="1" eaLnBrk="1" hangingPunct="1"/>
            <a:r>
              <a:rPr lang="zh-TW" altLang="en-US" sz="3200" dirty="0" smtClean="0">
                <a:solidFill>
                  <a:srgbClr val="FF0000"/>
                </a:solidFill>
              </a:rPr>
              <a:t>因訂婚、結婚、生育、喬遷、就職、陞遷異動、退休、辭職、離職等所舉辦之活動，而未超過正常社交禮俗標準</a:t>
            </a:r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1583267" y="1700213"/>
            <a:ext cx="9505951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飲宴應酬</a:t>
            </a:r>
            <a:r>
              <a:rPr lang="en-US" altLang="zh-TW" sz="2400">
                <a:latin typeface="Times New Roman" pitchFamily="18" charset="0"/>
              </a:rPr>
              <a:t>【2】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20069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05A386A8-AFDE-45C4-9A86-A36628480FEF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18</a:t>
            </a:fld>
            <a:endParaRPr lang="en-US" altLang="zh-TW" sz="1400" smtClean="0"/>
          </a:p>
        </p:txBody>
      </p:sp>
      <p:sp>
        <p:nvSpPr>
          <p:cNvPr id="2355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64051" y="836614"/>
            <a:ext cx="3064933" cy="769937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2355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9667" y="2420938"/>
            <a:ext cx="10945284" cy="3841750"/>
          </a:xfrm>
        </p:spPr>
        <p:txBody>
          <a:bodyPr/>
          <a:lstStyle/>
          <a:p>
            <a:pPr eaLnBrk="1" hangingPunct="1"/>
            <a:r>
              <a:rPr lang="zh-TW" altLang="en-US" sz="3200" b="1" dirty="0" smtClean="0"/>
              <a:t>處理程序（</a:t>
            </a:r>
            <a:r>
              <a:rPr lang="en-US" altLang="zh-TW" sz="3200" b="1" dirty="0" smtClean="0"/>
              <a:t>1</a:t>
            </a:r>
            <a:r>
              <a:rPr lang="zh-TW" altLang="en-US" sz="3200" b="1" dirty="0" smtClean="0"/>
              <a:t>）</a:t>
            </a:r>
          </a:p>
          <a:p>
            <a:pPr lvl="1" eaLnBrk="1" hangingPunct="1"/>
            <a:r>
              <a:rPr lang="zh-TW" altLang="en-US" sz="3200" dirty="0" smtClean="0">
                <a:solidFill>
                  <a:srgbClr val="FF0000"/>
                </a:solidFill>
              </a:rPr>
              <a:t>因公務禮儀確有必要</a:t>
            </a:r>
          </a:p>
          <a:p>
            <a:pPr lvl="1" eaLnBrk="1" hangingPunct="1"/>
            <a:r>
              <a:rPr lang="zh-TW" altLang="en-US" sz="3200" dirty="0" smtClean="0">
                <a:solidFill>
                  <a:srgbClr val="FF0000"/>
                </a:solidFill>
              </a:rPr>
              <a:t>因民俗節慶公開舉辦之活動且邀請一般人參加</a:t>
            </a:r>
          </a:p>
          <a:p>
            <a:pPr lvl="2" eaLnBrk="1" hangingPunct="1"/>
            <a:r>
              <a:rPr lang="zh-TW" altLang="en-US" sz="3200" dirty="0" smtClean="0"/>
              <a:t>應簽報長官核准並知會政風機構後始得參加 </a:t>
            </a:r>
          </a:p>
          <a:p>
            <a:pPr lvl="1" eaLnBrk="1" hangingPunct="1"/>
            <a:endParaRPr lang="zh-TW" altLang="en-US" dirty="0" smtClean="0"/>
          </a:p>
          <a:p>
            <a:pPr lvl="1" eaLnBrk="1" hangingPunct="1"/>
            <a:endParaRPr lang="en-US" altLang="zh-TW" dirty="0" smtClean="0"/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1583267" y="1700213"/>
            <a:ext cx="9505951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飲宴應酬</a:t>
            </a:r>
            <a:r>
              <a:rPr lang="en-US" altLang="zh-TW" sz="2400">
                <a:latin typeface="Times New Roman" pitchFamily="18" charset="0"/>
              </a:rPr>
              <a:t>【3】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800">
                <a:latin typeface="Times New Roman" pitchFamily="18" charset="0"/>
              </a:rPr>
              <a:t>、10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7770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8D3275F5-8FBC-4DFC-9BC8-D84226DE0DCB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19</a:t>
            </a:fld>
            <a:endParaRPr lang="en-US" altLang="zh-TW" sz="1400" smtClean="0"/>
          </a:p>
        </p:txBody>
      </p:sp>
      <p:sp>
        <p:nvSpPr>
          <p:cNvPr id="2457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6667" y="836613"/>
            <a:ext cx="3064933" cy="793750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2458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9667" y="2492376"/>
            <a:ext cx="10752667" cy="3770313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zh-TW" altLang="en-US" sz="3200" b="1" dirty="0" smtClean="0"/>
              <a:t>處理程序（</a:t>
            </a:r>
            <a:r>
              <a:rPr lang="en-US" altLang="zh-TW" sz="3200" b="1" dirty="0" smtClean="0"/>
              <a:t>2</a:t>
            </a:r>
            <a:r>
              <a:rPr lang="zh-TW" altLang="en-US" sz="3200" b="1" dirty="0" smtClean="0"/>
              <a:t>）</a:t>
            </a:r>
          </a:p>
          <a:p>
            <a:pPr marL="990600" lvl="1" indent="-533400" eaLnBrk="1" hangingPunct="1"/>
            <a:r>
              <a:rPr lang="zh-TW" altLang="en-US" sz="3200" dirty="0" smtClean="0">
                <a:solidFill>
                  <a:srgbClr val="FF0000"/>
                </a:solidFill>
              </a:rPr>
              <a:t>長官對屬員之獎勵、慰勞</a:t>
            </a:r>
          </a:p>
          <a:p>
            <a:pPr marL="990600" lvl="1" indent="-533400" eaLnBrk="1" hangingPunct="1"/>
            <a:r>
              <a:rPr lang="zh-TW" altLang="en-US" sz="3200" dirty="0" smtClean="0">
                <a:solidFill>
                  <a:srgbClr val="FF0000"/>
                </a:solidFill>
              </a:rPr>
              <a:t>因訂婚、結婚、生育、喬遷、就職、陞遷異動、退休、辭職、離職等所舉辦之活動，而未超過正常社交禮俗標準者。</a:t>
            </a:r>
          </a:p>
          <a:p>
            <a:pPr marL="1371600" lvl="2" indent="-457200" eaLnBrk="1" hangingPunct="1"/>
            <a:r>
              <a:rPr lang="zh-TW" altLang="en-US" sz="3200" dirty="0" smtClean="0"/>
              <a:t>均無須簽報長官核准及知會政風機構</a:t>
            </a:r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1583267" y="1700213"/>
            <a:ext cx="9505951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飲宴應酬</a:t>
            </a:r>
            <a:r>
              <a:rPr lang="en-US" altLang="zh-TW" sz="2400">
                <a:latin typeface="Times New Roman" pitchFamily="18" charset="0"/>
              </a:rPr>
              <a:t>【4】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800">
                <a:latin typeface="Times New Roman" pitchFamily="18" charset="0"/>
              </a:rPr>
              <a:t>、10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19538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7FFDC100-3F2C-4EBD-8271-FB5B30EA30FE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2</a:t>
            </a:fld>
            <a:endParaRPr lang="en-US" altLang="zh-TW" sz="1400" smtClean="0"/>
          </a:p>
        </p:txBody>
      </p:sp>
      <p:sp>
        <p:nvSpPr>
          <p:cNvPr id="614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00151" y="1196975"/>
            <a:ext cx="10176933" cy="769938"/>
          </a:xfrm>
        </p:spPr>
        <p:txBody>
          <a:bodyPr/>
          <a:lstStyle/>
          <a:p>
            <a:pPr eaLnBrk="1" hangingPunct="1"/>
            <a:r>
              <a:rPr lang="zh-TW" altLang="en-US" sz="3600" b="1" dirty="0" smtClean="0"/>
              <a:t>立法背景</a:t>
            </a:r>
          </a:p>
        </p:txBody>
      </p:sp>
      <p:sp>
        <p:nvSpPr>
          <p:cNvPr id="614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95400" y="2133600"/>
            <a:ext cx="10176933" cy="41290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3600" b="1" dirty="0" smtClean="0">
                <a:solidFill>
                  <a:srgbClr val="000000"/>
                </a:solidFill>
              </a:rPr>
              <a:t>樹立廉能政治新典範</a:t>
            </a:r>
            <a:r>
              <a:rPr lang="en-US" altLang="zh-TW" sz="3600" b="1" dirty="0" smtClean="0">
                <a:solidFill>
                  <a:srgbClr val="000000"/>
                </a:solidFill>
              </a:rPr>
              <a:t>:</a:t>
            </a:r>
            <a:r>
              <a:rPr lang="en-US" altLang="zh-TW" sz="3600" dirty="0" smtClean="0"/>
              <a:t> </a:t>
            </a:r>
          </a:p>
          <a:p>
            <a:pPr lvl="1" eaLnBrk="1" hangingPunct="1"/>
            <a:r>
              <a:rPr lang="zh-TW" altLang="en-US" sz="3600" dirty="0" smtClean="0">
                <a:solidFill>
                  <a:srgbClr val="FF0000"/>
                </a:solidFill>
              </a:rPr>
              <a:t>引導公務員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</a:rPr>
              <a:t>以公共利益為依歸</a:t>
            </a:r>
            <a:endParaRPr lang="zh-TW" altLang="en-US" sz="36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zh-TW" altLang="en-US" sz="3600" dirty="0" smtClean="0">
                <a:solidFill>
                  <a:srgbClr val="FF0000"/>
                </a:solidFill>
              </a:rPr>
              <a:t>重建國民對政府的信任與支持</a:t>
            </a:r>
          </a:p>
        </p:txBody>
      </p:sp>
    </p:spTree>
    <p:extLst>
      <p:ext uri="{BB962C8B-B14F-4D97-AF65-F5344CB8AC3E}">
        <p14:creationId xmlns:p14="http://schemas.microsoft.com/office/powerpoint/2010/main" val="17076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5812D423-B42D-4AA2-ACC8-6C15E14FE1D4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20</a:t>
            </a:fld>
            <a:endParaRPr lang="en-US" altLang="zh-TW" sz="1400" smtClean="0"/>
          </a:p>
        </p:txBody>
      </p:sp>
      <p:sp>
        <p:nvSpPr>
          <p:cNvPr id="2560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71434" y="836613"/>
            <a:ext cx="3050117" cy="698500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2560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24418" y="2781300"/>
            <a:ext cx="11233149" cy="3481388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b="1" dirty="0" smtClean="0"/>
              <a:t>視察、調查、出差或參加會議等活動之態度</a:t>
            </a:r>
          </a:p>
          <a:p>
            <a:pPr lvl="1" eaLnBrk="1" hangingPunct="1"/>
            <a:r>
              <a:rPr lang="zh-TW" altLang="en-US" sz="3600" dirty="0" smtClean="0"/>
              <a:t>不得在茶點及執行公務確有必要之簡便食宿、交通以外接受相關機關（構）飲宴或其他應酬活動 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1583267" y="1700213"/>
            <a:ext cx="9505951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飲宴應酬</a:t>
            </a:r>
            <a:r>
              <a:rPr lang="en-US" altLang="zh-TW" sz="2400">
                <a:latin typeface="Times New Roman" pitchFamily="18" charset="0"/>
              </a:rPr>
              <a:t>【5】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11408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3D1BAAFD-52BF-45E2-9F87-D742EBC28B93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21</a:t>
            </a:fld>
            <a:endParaRPr lang="en-US" altLang="zh-TW" sz="1400" smtClean="0"/>
          </a:p>
        </p:txBody>
      </p:sp>
      <p:sp>
        <p:nvSpPr>
          <p:cNvPr id="2662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68800" y="692150"/>
            <a:ext cx="3050117" cy="698500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2662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24418" y="2276476"/>
            <a:ext cx="11233149" cy="37703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sz="3600" b="1" dirty="0" smtClean="0"/>
              <a:t>原則</a:t>
            </a:r>
          </a:p>
          <a:p>
            <a:pPr lvl="1" eaLnBrk="1" hangingPunct="1"/>
            <a:r>
              <a:rPr lang="zh-TW" altLang="en-US" sz="3600" b="1" dirty="0" smtClean="0">
                <a:solidFill>
                  <a:srgbClr val="FF0000"/>
                </a:solidFill>
              </a:rPr>
              <a:t>公務員不得涉足不妥當之場所</a:t>
            </a:r>
            <a:r>
              <a:rPr lang="zh-TW" altLang="en-US" sz="3600" dirty="0" smtClean="0"/>
              <a:t>。 </a:t>
            </a:r>
          </a:p>
          <a:p>
            <a:pPr lvl="1" eaLnBrk="1" hangingPunct="1"/>
            <a:r>
              <a:rPr lang="zh-TW" altLang="en-US" sz="3600" b="1" dirty="0" smtClean="0">
                <a:solidFill>
                  <a:srgbClr val="FF0000"/>
                </a:solidFill>
              </a:rPr>
              <a:t>公務員不得與其職務有利害關係之相關人員為不當接觸</a:t>
            </a:r>
            <a:r>
              <a:rPr lang="zh-TW" altLang="en-US" sz="3600" dirty="0" smtClean="0"/>
              <a:t>。 </a:t>
            </a:r>
          </a:p>
          <a:p>
            <a:pPr eaLnBrk="1" hangingPunct="1"/>
            <a:r>
              <a:rPr lang="zh-TW" altLang="en-US" sz="3600" b="1" dirty="0" smtClean="0"/>
              <a:t>例外</a:t>
            </a:r>
          </a:p>
          <a:p>
            <a:pPr lvl="1" eaLnBrk="1" hangingPunct="1"/>
            <a:r>
              <a:rPr lang="zh-TW" altLang="en-US" sz="3600" dirty="0" smtClean="0"/>
              <a:t>除因公務需要經報請長官同意，或有其他正當理由。 </a:t>
            </a:r>
            <a:endParaRPr lang="zh-TW" altLang="en-US" sz="3600" b="1" dirty="0" smtClean="0"/>
          </a:p>
          <a:p>
            <a:pPr lvl="1" eaLnBrk="1" hangingPunct="1"/>
            <a:endParaRPr lang="zh-TW" altLang="en-US" sz="2400" b="1" dirty="0" smtClean="0"/>
          </a:p>
          <a:p>
            <a:pPr lvl="1" eaLnBrk="1" hangingPunct="1"/>
            <a:endParaRPr lang="zh-TW" altLang="en-US" dirty="0" smtClean="0"/>
          </a:p>
          <a:p>
            <a:pPr lvl="1" eaLnBrk="1" hangingPunct="1"/>
            <a:endParaRPr lang="en-US" altLang="zh-TW" dirty="0" smtClean="0"/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1583267" y="1484313"/>
            <a:ext cx="9505951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涉足場所及接觸人員</a:t>
            </a:r>
            <a:r>
              <a:rPr lang="zh-TW" altLang="en-US" sz="2400">
                <a:latin typeface="Times New Roman" pitchFamily="18" charset="0"/>
              </a:rPr>
              <a:t>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39704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0BBC7640-907D-4E9E-A16A-5472979B5488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22</a:t>
            </a:fld>
            <a:endParaRPr lang="en-US" altLang="zh-TW" sz="1400" smtClean="0"/>
          </a:p>
        </p:txBody>
      </p:sp>
      <p:sp>
        <p:nvSpPr>
          <p:cNvPr id="2765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6667" y="765175"/>
            <a:ext cx="3050117" cy="698500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2765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24418" y="2205038"/>
            <a:ext cx="11233149" cy="3770312"/>
          </a:xfrm>
        </p:spPr>
        <p:txBody>
          <a:bodyPr/>
          <a:lstStyle/>
          <a:p>
            <a:pPr eaLnBrk="1" hangingPunct="1"/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教育局人員與補教業者</a:t>
            </a:r>
          </a:p>
          <a:p>
            <a:pPr eaLnBrk="1" hangingPunct="1"/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機關採購承辦人員與廠商業者</a:t>
            </a:r>
          </a:p>
          <a:p>
            <a:pPr eaLnBrk="1" hangingPunct="1"/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法官與訴訟當事人或司法黃牛</a:t>
            </a:r>
          </a:p>
          <a:p>
            <a:pPr eaLnBrk="1" hangingPunct="1"/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公立醫院主治醫師與藥商、醫療器材廠商</a:t>
            </a:r>
          </a:p>
          <a:p>
            <a:pPr eaLnBrk="1" hangingPunct="1"/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關務、稅務人員與報關行</a:t>
            </a:r>
          </a:p>
          <a:p>
            <a:pPr eaLnBrk="1" hangingPunct="1"/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警察與黑道、徵信業者</a:t>
            </a:r>
            <a:endParaRPr lang="zh-TW" altLang="en-US" sz="3200" b="1" dirty="0" smtClean="0">
              <a:solidFill>
                <a:srgbClr val="FF0000"/>
              </a:solidFill>
            </a:endParaRPr>
          </a:p>
          <a:p>
            <a:pPr lvl="1" eaLnBrk="1" hangingPunct="1"/>
            <a:endParaRPr lang="zh-TW" altLang="en-US" sz="2400" b="1" dirty="0" smtClean="0"/>
          </a:p>
          <a:p>
            <a:pPr lvl="1" eaLnBrk="1" hangingPunct="1"/>
            <a:endParaRPr lang="zh-TW" altLang="en-US" dirty="0" smtClean="0"/>
          </a:p>
          <a:p>
            <a:pPr lvl="1" eaLnBrk="1" hangingPunct="1"/>
            <a:endParaRPr lang="en-US" altLang="zh-TW" dirty="0" smtClean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1583267" y="1484313"/>
            <a:ext cx="9505951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不當接觸示例</a:t>
            </a:r>
          </a:p>
        </p:txBody>
      </p:sp>
    </p:spTree>
    <p:extLst>
      <p:ext uri="{BB962C8B-B14F-4D97-AF65-F5344CB8AC3E}">
        <p14:creationId xmlns:p14="http://schemas.microsoft.com/office/powerpoint/2010/main" val="21626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C1C294D1-6336-4560-83E4-A0D2A816885E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23</a:t>
            </a:fld>
            <a:endParaRPr lang="en-US" altLang="zh-TW" sz="1400" smtClean="0"/>
          </a:p>
        </p:txBody>
      </p:sp>
      <p:sp>
        <p:nvSpPr>
          <p:cNvPr id="2867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78817" y="692150"/>
            <a:ext cx="4646083" cy="698500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2867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14918" y="2349500"/>
            <a:ext cx="10562167" cy="3913188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b="1" dirty="0" smtClean="0"/>
              <a:t>活動類型</a:t>
            </a:r>
          </a:p>
          <a:p>
            <a:pPr lvl="1" eaLnBrk="1" hangingPunct="1"/>
            <a:r>
              <a:rPr lang="zh-TW" altLang="en-US" sz="3200" dirty="0" smtClean="0"/>
              <a:t>私部門舉辦</a:t>
            </a:r>
          </a:p>
          <a:p>
            <a:pPr lvl="1" eaLnBrk="1" hangingPunct="1"/>
            <a:r>
              <a:rPr lang="zh-TW" altLang="en-US" sz="3200" dirty="0" smtClean="0"/>
              <a:t>演講、座談、研習及評審（選）等活動 </a:t>
            </a:r>
          </a:p>
          <a:p>
            <a:pPr eaLnBrk="1" hangingPunct="1"/>
            <a:r>
              <a:rPr lang="zh-TW" altLang="en-US" sz="3200" b="1" dirty="0" smtClean="0"/>
              <a:t>支領費用標準</a:t>
            </a:r>
          </a:p>
          <a:p>
            <a:pPr lvl="1" eaLnBrk="1" hangingPunct="1"/>
            <a:r>
              <a:rPr lang="zh-TW" altLang="en-US" sz="3200" b="1" dirty="0" smtClean="0">
                <a:solidFill>
                  <a:srgbClr val="FF0000"/>
                </a:solidFill>
              </a:rPr>
              <a:t>支領鐘點費額度：每小時不得超過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5,000</a:t>
            </a:r>
            <a:r>
              <a:rPr lang="zh-TW" altLang="en-US" sz="3200" dirty="0" smtClean="0"/>
              <a:t>元 </a:t>
            </a:r>
          </a:p>
          <a:p>
            <a:pPr lvl="1" eaLnBrk="1" hangingPunct="1"/>
            <a:r>
              <a:rPr lang="zh-TW" altLang="en-US" sz="3200" b="1" dirty="0" smtClean="0">
                <a:solidFill>
                  <a:srgbClr val="FF0000"/>
                </a:solidFill>
              </a:rPr>
              <a:t>領取稿費額度：每千字不得超過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2,000</a:t>
            </a:r>
            <a:r>
              <a:rPr lang="zh-TW" altLang="en-US" sz="3200" dirty="0" smtClean="0"/>
              <a:t>元 </a:t>
            </a:r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1583267" y="1484313"/>
            <a:ext cx="9505951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出席演講等活動</a:t>
            </a:r>
            <a:r>
              <a:rPr lang="en-US" altLang="zh-TW" sz="2400">
                <a:latin typeface="Times New Roman" pitchFamily="18" charset="0"/>
              </a:rPr>
              <a:t>【1】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23485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ACCEFBBB-DF18-41DA-954F-0CCB409258B7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24</a:t>
            </a:fld>
            <a:endParaRPr lang="en-US" altLang="zh-TW" sz="1400" smtClean="0"/>
          </a:p>
        </p:txBody>
      </p:sp>
      <p:sp>
        <p:nvSpPr>
          <p:cNvPr id="2969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12585" y="836613"/>
            <a:ext cx="527896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2970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1800" y="2997201"/>
            <a:ext cx="11260667" cy="2468563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b="1" dirty="0" smtClean="0"/>
              <a:t>處理程序</a:t>
            </a:r>
          </a:p>
          <a:p>
            <a:pPr lvl="1" eaLnBrk="1" hangingPunct="1"/>
            <a:r>
              <a:rPr lang="zh-TW" altLang="en-US" sz="3600" dirty="0" smtClean="0"/>
              <a:t>與其職務有利害關係者籌辦或邀請，應先簽報其長官核准及知會政風機構登錄後始得前往。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zh-TW" sz="2800" dirty="0" smtClean="0"/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1583267" y="1628776"/>
            <a:ext cx="9505951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出席演講等活動</a:t>
            </a:r>
            <a:r>
              <a:rPr lang="en-US" altLang="zh-TW" sz="2400">
                <a:latin typeface="Times New Roman" pitchFamily="18" charset="0"/>
              </a:rPr>
              <a:t>【2】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28659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CB7D609D-12FA-444A-B881-A91A41FFE5B7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25</a:t>
            </a:fld>
            <a:endParaRPr lang="en-US" altLang="zh-TW" sz="1400" smtClean="0"/>
          </a:p>
        </p:txBody>
      </p:sp>
      <p:sp>
        <p:nvSpPr>
          <p:cNvPr id="3072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0951" y="692151"/>
            <a:ext cx="5166783" cy="842963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3072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2167" y="2184401"/>
            <a:ext cx="11387667" cy="391477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b="1" dirty="0" smtClean="0">
                <a:solidFill>
                  <a:srgbClr val="FF0000"/>
                </a:solidFill>
              </a:rPr>
              <a:t>目的</a:t>
            </a:r>
          </a:p>
          <a:p>
            <a:pPr lvl="1"/>
            <a:r>
              <a:rPr lang="zh-TW" altLang="en-US" sz="3200" b="1" dirty="0"/>
              <a:t>公務員應以一人一職為原則，以期專職專任</a:t>
            </a:r>
          </a:p>
          <a:p>
            <a:r>
              <a:rPr lang="zh-TW" altLang="en-US" sz="3200" b="1" dirty="0">
                <a:solidFill>
                  <a:srgbClr val="FF0000"/>
                </a:solidFill>
              </a:rPr>
              <a:t>內容</a:t>
            </a:r>
          </a:p>
          <a:p>
            <a:pPr lvl="1"/>
            <a:r>
              <a:rPr lang="zh-TW" altLang="en-US" sz="3200" b="1" dirty="0"/>
              <a:t>公務員除依法令規定外，不得兼任其他公職或業務 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583267" y="1628776"/>
            <a:ext cx="9505951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兼職禁止</a:t>
            </a:r>
            <a:r>
              <a:rPr lang="zh-TW" altLang="en-US" sz="2400">
                <a:latin typeface="Times New Roman" pitchFamily="18" charset="0"/>
              </a:rPr>
              <a:t>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13361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E15FDE20-5020-4BCE-9F10-C97C807F49B8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26</a:t>
            </a:fld>
            <a:endParaRPr lang="en-US" altLang="zh-TW" sz="1400" smtClean="0"/>
          </a:p>
        </p:txBody>
      </p:sp>
      <p:sp>
        <p:nvSpPr>
          <p:cNvPr id="3174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64051" y="836613"/>
            <a:ext cx="3166533" cy="792162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3174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2167" y="2517775"/>
            <a:ext cx="11387667" cy="36957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600" b="1" dirty="0" smtClean="0"/>
              <a:t>向機關之政風人員洽詢</a:t>
            </a:r>
          </a:p>
          <a:p>
            <a:pPr lvl="1" eaLnBrk="1" hangingPunct="1"/>
            <a:r>
              <a:rPr lang="zh-TW" altLang="en-US" sz="3600" dirty="0" smtClean="0"/>
              <a:t>各機關（構）之政風機構應指派專人，負責本規範之解釋、個案說明及提供其他廉政倫理諮詢服務。 </a:t>
            </a:r>
          </a:p>
          <a:p>
            <a:pPr eaLnBrk="1" hangingPunct="1"/>
            <a:r>
              <a:rPr lang="zh-TW" altLang="en-US" sz="3600" b="1" dirty="0" smtClean="0"/>
              <a:t>機關未設政風機構者，由兼辦政風或首長指定之人員處理。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600" dirty="0" smtClean="0"/>
              <a:t> </a:t>
            </a:r>
          </a:p>
        </p:txBody>
      </p:sp>
      <p:sp>
        <p:nvSpPr>
          <p:cNvPr id="31749" name="AutoShape 4"/>
          <p:cNvSpPr>
            <a:spLocks noChangeArrowheads="1"/>
          </p:cNvSpPr>
          <p:nvPr/>
        </p:nvSpPr>
        <p:spPr bwMode="auto">
          <a:xfrm>
            <a:off x="1583267" y="1773238"/>
            <a:ext cx="9505951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適用疑義洽詢管道</a:t>
            </a:r>
            <a:r>
              <a:rPr lang="zh-TW" altLang="en-US" sz="2400">
                <a:latin typeface="Times New Roman" pitchFamily="18" charset="0"/>
              </a:rPr>
              <a:t>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2800">
                <a:latin typeface="Times New Roman" pitchFamily="18" charset="0"/>
              </a:rPr>
              <a:t>、</a:t>
            </a:r>
            <a:r>
              <a:rPr lang="en-US" altLang="zh-TW" sz="2800">
                <a:latin typeface="Times New Roman" pitchFamily="18" charset="0"/>
              </a:rPr>
              <a:t>18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29627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27CBEC93-418A-45DC-B5F5-AC446F5468D4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27</a:t>
            </a:fld>
            <a:endParaRPr lang="en-US" altLang="zh-TW" sz="1400" smtClean="0"/>
          </a:p>
        </p:txBody>
      </p:sp>
      <p:sp>
        <p:nvSpPr>
          <p:cNvPr id="3277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71434" y="908050"/>
            <a:ext cx="3384551" cy="698500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3277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2167" y="2565400"/>
            <a:ext cx="11387667" cy="36957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b="1" dirty="0" smtClean="0"/>
              <a:t>公務員違反本規範經查證屬實者，依相關規定懲處</a:t>
            </a:r>
          </a:p>
          <a:p>
            <a:pPr lvl="1" eaLnBrk="1" hangingPunct="1"/>
            <a:r>
              <a:rPr lang="zh-TW" altLang="en-US" sz="3200" dirty="0" smtClean="0"/>
              <a:t>如公務人員考績法、公務人員考績法施行細則授權訂定之懲處標準、公務員懲戒法（常任文官）</a:t>
            </a:r>
          </a:p>
          <a:p>
            <a:pPr lvl="1" eaLnBrk="1" hangingPunct="1"/>
            <a:r>
              <a:rPr lang="zh-TW" altLang="en-US" sz="3200" b="1" dirty="0" smtClean="0">
                <a:solidFill>
                  <a:srgbClr val="FF0000"/>
                </a:solidFill>
              </a:rPr>
              <a:t>如陸海空軍懲罰法（軍職人員）</a:t>
            </a:r>
          </a:p>
          <a:p>
            <a:pPr eaLnBrk="1" hangingPunct="1"/>
            <a:r>
              <a:rPr lang="zh-TW" altLang="en-US" sz="3200" b="1" dirty="0" smtClean="0">
                <a:solidFill>
                  <a:srgbClr val="FF0000"/>
                </a:solidFill>
              </a:rPr>
              <a:t>涉及刑事責任者，移送司法機關辦理</a:t>
            </a:r>
            <a:r>
              <a:rPr lang="zh-TW" altLang="en-US" sz="3200" dirty="0" smtClean="0">
                <a:solidFill>
                  <a:srgbClr val="FF0000"/>
                </a:solidFill>
              </a:rPr>
              <a:t> </a:t>
            </a:r>
            <a:r>
              <a:rPr lang="zh-TW" altLang="en-US" sz="3200" dirty="0" smtClean="0"/>
              <a:t>。</a:t>
            </a:r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1583267" y="1773238"/>
            <a:ext cx="9505951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違規懲處</a:t>
            </a:r>
            <a:r>
              <a:rPr lang="zh-TW" altLang="en-US" sz="2400">
                <a:latin typeface="Times New Roman" pitchFamily="18" charset="0"/>
              </a:rPr>
              <a:t>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30410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1" y="-219405"/>
            <a:ext cx="5999989" cy="70774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395"/>
            <a:ext cx="6192011" cy="698139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362065" y="1700808"/>
            <a:ext cx="4896544" cy="283154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</a:t>
            </a:r>
            <a:endParaRPr lang="en-US" altLang="zh-TW" sz="5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5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感謝聆聽</a:t>
            </a:r>
          </a:p>
        </p:txBody>
      </p:sp>
    </p:spTree>
    <p:extLst>
      <p:ext uri="{BB962C8B-B14F-4D97-AF65-F5344CB8AC3E}">
        <p14:creationId xmlns:p14="http://schemas.microsoft.com/office/powerpoint/2010/main" val="3218861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DE8332A1-EC61-4B49-915F-68828DC2A6CF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3</a:t>
            </a:fld>
            <a:endParaRPr lang="en-US" altLang="zh-TW" sz="1400" smtClean="0"/>
          </a:p>
        </p:txBody>
      </p:sp>
      <p:sp>
        <p:nvSpPr>
          <p:cNvPr id="717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90651" y="1196975"/>
            <a:ext cx="10176933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/>
              <a:t>規範目的</a:t>
            </a:r>
          </a:p>
        </p:txBody>
      </p:sp>
      <p:sp>
        <p:nvSpPr>
          <p:cNvPr id="717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24418" y="2133600"/>
            <a:ext cx="11233149" cy="331152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b="1" dirty="0" smtClean="0"/>
              <a:t>核心價值</a:t>
            </a:r>
            <a:r>
              <a:rPr lang="en-US" altLang="zh-TW" sz="3600" b="1" dirty="0" smtClean="0"/>
              <a:t>:</a:t>
            </a:r>
          </a:p>
          <a:p>
            <a:pPr lvl="1" eaLnBrk="1" hangingPunct="1"/>
            <a:r>
              <a:rPr lang="zh-TW" altLang="en-US" sz="3600" dirty="0" smtClean="0"/>
              <a:t>廉潔自持、公正無私、依法行政</a:t>
            </a:r>
          </a:p>
          <a:p>
            <a:pPr eaLnBrk="1" hangingPunct="1"/>
            <a:r>
              <a:rPr lang="zh-TW" altLang="en-US" sz="3600" b="1" dirty="0" smtClean="0"/>
              <a:t>立法精神</a:t>
            </a:r>
            <a:r>
              <a:rPr lang="en-US" altLang="zh-TW" sz="3600" b="1" dirty="0" smtClean="0"/>
              <a:t>:</a:t>
            </a:r>
          </a:p>
          <a:p>
            <a:pPr lvl="1" eaLnBrk="1" hangingPunct="1"/>
            <a:r>
              <a:rPr lang="zh-TW" altLang="en-US" sz="3600" dirty="0" smtClean="0"/>
              <a:t>引導公務員執行職務過程，服膺本規範核心價值，達提升政府清廉形象之目的。</a:t>
            </a:r>
          </a:p>
        </p:txBody>
      </p:sp>
    </p:spTree>
    <p:extLst>
      <p:ext uri="{BB962C8B-B14F-4D97-AF65-F5344CB8AC3E}">
        <p14:creationId xmlns:p14="http://schemas.microsoft.com/office/powerpoint/2010/main" val="18440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59D2760A-470E-4590-89DC-9D2662B5DA8B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4</a:t>
            </a:fld>
            <a:endParaRPr lang="en-US" altLang="zh-TW" sz="1400" smtClean="0"/>
          </a:p>
        </p:txBody>
      </p:sp>
      <p:sp>
        <p:nvSpPr>
          <p:cNvPr id="819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90134" y="928688"/>
            <a:ext cx="10172700" cy="773112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規範架構</a:t>
            </a:r>
          </a:p>
        </p:txBody>
      </p:sp>
      <p:sp>
        <p:nvSpPr>
          <p:cNvPr id="819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2284" y="1700214"/>
            <a:ext cx="10752667" cy="453707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dirty="0" smtClean="0">
                <a:latin typeface="標楷體" pitchFamily="65" charset="-120"/>
              </a:rPr>
              <a:t>立法目的、定義用詞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</a:rPr>
              <a:t>揭示依法行政及</a:t>
            </a:r>
            <a:r>
              <a:rPr lang="zh-TW" altLang="en-US" sz="3200" b="1" dirty="0" smtClean="0">
                <a:latin typeface="標楷體" pitchFamily="65" charset="-120"/>
              </a:rPr>
              <a:t>公共利益</a:t>
            </a:r>
            <a:r>
              <a:rPr lang="zh-TW" altLang="en-US" sz="3200" dirty="0" smtClean="0">
                <a:latin typeface="標楷體" pitchFamily="65" charset="-120"/>
              </a:rPr>
              <a:t>為依歸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</a:rPr>
              <a:t>明定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受贈財物</a:t>
            </a:r>
            <a:r>
              <a:rPr lang="zh-TW" altLang="en-US" sz="3200" b="1" dirty="0" smtClean="0">
                <a:latin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飲宴應酬</a:t>
            </a:r>
            <a:r>
              <a:rPr lang="zh-TW" altLang="en-US" sz="3200" b="1" dirty="0" smtClean="0">
                <a:latin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請託關說</a:t>
            </a:r>
            <a:r>
              <a:rPr lang="zh-TW" altLang="en-US" sz="3200" b="1" dirty="0" smtClean="0">
                <a:latin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出席演講</a:t>
            </a:r>
            <a:r>
              <a:rPr lang="zh-TW" altLang="en-US" sz="3200" dirty="0" smtClean="0">
                <a:latin typeface="標楷體" pitchFamily="65" charset="-120"/>
              </a:rPr>
              <a:t>等活動之原則、標準及程序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</a:rPr>
              <a:t>適用疑義洽詢管道</a:t>
            </a:r>
            <a:r>
              <a:rPr lang="zh-TW" altLang="en-US" sz="3200" dirty="0" smtClean="0"/>
              <a:t>、政風人員任務、違規懲處</a:t>
            </a:r>
            <a:endParaRPr lang="zh-TW" altLang="en-US" sz="3200" dirty="0" smtClean="0">
              <a:latin typeface="標楷體" pitchFamily="65" charset="-120"/>
            </a:endParaRP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</a:rPr>
              <a:t>授權各機關另訂更嚴格標準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</a:rPr>
              <a:t>行政院以外其他機關之準用</a:t>
            </a:r>
          </a:p>
        </p:txBody>
      </p:sp>
    </p:spTree>
    <p:extLst>
      <p:ext uri="{BB962C8B-B14F-4D97-AF65-F5344CB8AC3E}">
        <p14:creationId xmlns:p14="http://schemas.microsoft.com/office/powerpoint/2010/main" val="40778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80905692-EF45-4270-922F-F9EA8B79F7C5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5</a:t>
            </a:fld>
            <a:endParaRPr lang="en-US" altLang="zh-TW" sz="1400" smtClean="0"/>
          </a:p>
        </p:txBody>
      </p:sp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88018" y="930276"/>
            <a:ext cx="10176933" cy="842963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922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2284" y="2781301"/>
            <a:ext cx="10752667" cy="3743325"/>
          </a:xfrm>
        </p:spPr>
        <p:txBody>
          <a:bodyPr/>
          <a:lstStyle/>
          <a:p>
            <a:pPr marL="609600" indent="-609600" eaLnBrk="1" hangingPunct="1"/>
            <a:r>
              <a:rPr lang="zh-TW" altLang="en-US" sz="3600" b="1" dirty="0" smtClean="0">
                <a:latin typeface="標楷體" pitchFamily="65" charset="-120"/>
              </a:rPr>
              <a:t>適用公務員服務法之人員</a:t>
            </a:r>
          </a:p>
          <a:p>
            <a:pPr marL="990600" lvl="1" indent="-533400" eaLnBrk="1" hangingPunct="1"/>
            <a:r>
              <a:rPr lang="zh-TW" altLang="en-US" sz="3600" dirty="0" smtClean="0">
                <a:solidFill>
                  <a:srgbClr val="000000"/>
                </a:solidFill>
                <a:latin typeface="標楷體" pitchFamily="65" charset="-120"/>
              </a:rPr>
              <a:t>公務員服務法第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itchFamily="65" charset="-120"/>
              </a:rPr>
              <a:t>24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itchFamily="65" charset="-120"/>
              </a:rPr>
              <a:t>條：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</a:rPr>
              <a:t>本法於受有俸給之文武職公務員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itchFamily="65" charset="-120"/>
              </a:rPr>
              <a:t>，及其他公營事業機構服務之人員，均適用之。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endParaRPr lang="zh-TW" altLang="en-US" sz="2400" dirty="0" smtClean="0">
              <a:latin typeface="標楷體" pitchFamily="65" charset="-120"/>
            </a:endParaRPr>
          </a:p>
          <a:p>
            <a:pPr marL="1371600" lvl="2" indent="-457200" eaLnBrk="1" hangingPunct="1">
              <a:buFont typeface="Wingdings" pitchFamily="2" charset="2"/>
              <a:buNone/>
            </a:pPr>
            <a:endParaRPr lang="zh-TW" altLang="en-US" sz="2400" dirty="0" smtClean="0"/>
          </a:p>
          <a:p>
            <a:pPr marL="1371600" lvl="2" indent="-457200" eaLnBrk="1" hangingPunct="1"/>
            <a:endParaRPr lang="en-US" altLang="zh-TW" dirty="0" smtClean="0"/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2159000" y="1700213"/>
            <a:ext cx="8737600" cy="7921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公務員意涵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款</a:t>
            </a:r>
          </a:p>
        </p:txBody>
      </p:sp>
    </p:spTree>
    <p:extLst>
      <p:ext uri="{BB962C8B-B14F-4D97-AF65-F5344CB8AC3E}">
        <p14:creationId xmlns:p14="http://schemas.microsoft.com/office/powerpoint/2010/main" val="3343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2E3F8F3F-F3BC-4CDE-884F-B1DB9D03BA14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6</a:t>
            </a:fld>
            <a:endParaRPr lang="en-US" altLang="zh-TW" sz="1400" smtClean="0"/>
          </a:p>
        </p:txBody>
      </p:sp>
      <p:sp>
        <p:nvSpPr>
          <p:cNvPr id="1024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90134" y="928688"/>
            <a:ext cx="10172700" cy="773112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1024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2284" y="2708275"/>
            <a:ext cx="10752667" cy="3816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3200" b="1" dirty="0" smtClean="0">
                <a:latin typeface="標楷體" pitchFamily="65" charset="-120"/>
              </a:rPr>
              <a:t>指個人、法人、團體或其他單位與本機關（構）或其所屬機關（構）間，具有下列情形之一者</a:t>
            </a:r>
            <a:r>
              <a:rPr lang="zh-TW" altLang="en-US" sz="3200" dirty="0" smtClean="0">
                <a:latin typeface="標楷體" pitchFamily="65" charset="-120"/>
              </a:rPr>
              <a:t>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3200" b="1" dirty="0" smtClean="0">
                <a:solidFill>
                  <a:srgbClr val="FF0000"/>
                </a:solidFill>
              </a:rPr>
              <a:t>業務往來、指揮監督或費用補（獎）助</a:t>
            </a:r>
            <a:r>
              <a:rPr lang="zh-TW" altLang="en-US" sz="3200" dirty="0" smtClean="0"/>
              <a:t>等關係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3200" dirty="0" smtClean="0"/>
              <a:t>正在尋求、進行或已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訂立承攬、買賣或其他契約關係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3200" dirty="0" smtClean="0"/>
              <a:t>其他因本機關（構）業務之決定、執行或不執行，將遭受有利或不利之影響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1678518" y="1628775"/>
            <a:ext cx="9505949" cy="7921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與其職務有利害關係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款</a:t>
            </a:r>
          </a:p>
        </p:txBody>
      </p:sp>
    </p:spTree>
    <p:extLst>
      <p:ext uri="{BB962C8B-B14F-4D97-AF65-F5344CB8AC3E}">
        <p14:creationId xmlns:p14="http://schemas.microsoft.com/office/powerpoint/2010/main" val="38788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595BB2F3-17F8-476B-BD01-8DBB2D1B069E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7</a:t>
            </a:fld>
            <a:endParaRPr lang="en-US" altLang="zh-TW" sz="1400" smtClean="0"/>
          </a:p>
        </p:txBody>
      </p:sp>
      <p:sp>
        <p:nvSpPr>
          <p:cNvPr id="1126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62200" y="628650"/>
            <a:ext cx="6269567" cy="111760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/>
              <a:t>「國軍人員倫理須知」</a:t>
            </a:r>
            <a:r>
              <a:rPr lang="zh-TW" altLang="en-US" sz="4000" b="1" dirty="0"/>
              <a:t/>
            </a:r>
            <a:br>
              <a:rPr lang="zh-TW" altLang="en-US" sz="4000" b="1" dirty="0"/>
            </a:br>
            <a:r>
              <a:rPr lang="zh-TW" altLang="en-US" sz="4000" b="1" dirty="0"/>
              <a:t>規範</a:t>
            </a:r>
            <a:r>
              <a:rPr lang="zh-TW" altLang="en-US" sz="4000" b="1" dirty="0" smtClean="0"/>
              <a:t>內容</a:t>
            </a:r>
          </a:p>
        </p:txBody>
      </p:sp>
      <p:sp>
        <p:nvSpPr>
          <p:cNvPr id="1126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2167" y="2770189"/>
            <a:ext cx="11387667" cy="293687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dirty="0" smtClean="0"/>
              <a:t>指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一般人社交往來，市價不超過</a:t>
            </a:r>
            <a:r>
              <a:rPr lang="en-US" altLang="zh-TW" sz="3200" u="sng" dirty="0" smtClean="0">
                <a:solidFill>
                  <a:srgbClr val="FF0000"/>
                </a:solidFill>
              </a:rPr>
              <a:t>3,000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元者</a:t>
            </a:r>
            <a:r>
              <a:rPr lang="zh-TW" altLang="en-US" sz="3200" dirty="0" smtClean="0"/>
              <a:t>；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同一年度來自同一來源受贈財物以</a:t>
            </a:r>
            <a:r>
              <a:rPr lang="en-US" altLang="zh-TW" sz="3200" u="sng" dirty="0" smtClean="0">
                <a:solidFill>
                  <a:srgbClr val="FF0000"/>
                </a:solidFill>
              </a:rPr>
              <a:t>10,000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元</a:t>
            </a:r>
            <a:r>
              <a:rPr lang="zh-TW" altLang="en-US" sz="3200" dirty="0" smtClean="0"/>
              <a:t>為限。</a:t>
            </a:r>
          </a:p>
          <a:p>
            <a:pPr eaLnBrk="1" hangingPunct="1"/>
            <a:r>
              <a:rPr lang="zh-TW" altLang="en-US" sz="3200" dirty="0" smtClean="0"/>
              <a:t>同一來源</a:t>
            </a:r>
            <a:r>
              <a:rPr lang="zh-TW" altLang="zh-TW" sz="3200" dirty="0" smtClean="0"/>
              <a:t>：</a:t>
            </a:r>
            <a:r>
              <a:rPr lang="zh-TW" altLang="en-US" sz="3200" dirty="0" smtClean="0"/>
              <a:t>出於同一自然人、法人或團體。 </a:t>
            </a:r>
            <a:endParaRPr lang="zh-TW" altLang="en-US" sz="3200" b="1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zh-TW" altLang="en-US" sz="3200" dirty="0" smtClean="0"/>
              <a:t> </a:t>
            </a: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1678518" y="1844676"/>
            <a:ext cx="9505949" cy="7921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正常社交禮俗標準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本須知第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點第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款</a:t>
            </a:r>
          </a:p>
        </p:txBody>
      </p:sp>
    </p:spTree>
    <p:extLst>
      <p:ext uri="{BB962C8B-B14F-4D97-AF65-F5344CB8AC3E}">
        <p14:creationId xmlns:p14="http://schemas.microsoft.com/office/powerpoint/2010/main" val="29829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2ACDA98B-3CD3-4BD8-9D38-4CD4942FFF4A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8</a:t>
            </a:fld>
            <a:endParaRPr lang="en-US" altLang="zh-TW" sz="1400" smtClean="0"/>
          </a:p>
        </p:txBody>
      </p:sp>
      <p:sp>
        <p:nvSpPr>
          <p:cNvPr id="1229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37517" y="646114"/>
            <a:ext cx="4419600" cy="1082675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1229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0051" y="2695575"/>
            <a:ext cx="11387667" cy="3403600"/>
          </a:xfrm>
        </p:spPr>
        <p:txBody>
          <a:bodyPr>
            <a:normAutofit/>
          </a:bodyPr>
          <a:lstStyle/>
          <a:p>
            <a:pPr eaLnBrk="1" hangingPunct="1">
              <a:lnSpc>
                <a:spcPts val="4500"/>
              </a:lnSpc>
            </a:pPr>
            <a:r>
              <a:rPr lang="zh-TW" altLang="en-US" sz="3600" dirty="0" smtClean="0"/>
              <a:t>指基於公務需要，在國內（外）訪問、接待外賓、推動業務及溝通協調時，依禮貌、慣例或習俗所為之活動。 </a:t>
            </a:r>
          </a:p>
          <a:p>
            <a:pPr lvl="1" eaLnBrk="1" hangingPunct="1">
              <a:lnSpc>
                <a:spcPts val="4500"/>
              </a:lnSpc>
              <a:buFont typeface="Wingdings" pitchFamily="2" charset="2"/>
              <a:buNone/>
            </a:pPr>
            <a:endParaRPr lang="en-US" altLang="zh-TW" sz="3600" dirty="0" smtClean="0"/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1678518" y="1700213"/>
            <a:ext cx="9505949" cy="7921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公務禮儀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款</a:t>
            </a:r>
          </a:p>
        </p:txBody>
      </p:sp>
    </p:spTree>
    <p:extLst>
      <p:ext uri="{BB962C8B-B14F-4D97-AF65-F5344CB8AC3E}">
        <p14:creationId xmlns:p14="http://schemas.microsoft.com/office/powerpoint/2010/main" val="28921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fld id="{2871782B-32E9-4970-803F-B4517BBA034E}" type="slidenum">
              <a:rPr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</a:pPr>
              <a:t>9</a:t>
            </a:fld>
            <a:endParaRPr lang="en-US" altLang="zh-TW" sz="1400" smtClean="0"/>
          </a:p>
        </p:txBody>
      </p:sp>
      <p:sp>
        <p:nvSpPr>
          <p:cNvPr id="1433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68801" y="692150"/>
            <a:ext cx="3484033" cy="769938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規範內容</a:t>
            </a:r>
          </a:p>
        </p:txBody>
      </p:sp>
      <p:sp>
        <p:nvSpPr>
          <p:cNvPr id="1434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2167" y="2843213"/>
            <a:ext cx="11387667" cy="3255962"/>
          </a:xfrm>
        </p:spPr>
        <p:txBody>
          <a:bodyPr>
            <a:normAutofit/>
          </a:bodyPr>
          <a:lstStyle/>
          <a:p>
            <a:pPr eaLnBrk="1" hangingPunct="1">
              <a:lnSpc>
                <a:spcPts val="4700"/>
              </a:lnSpc>
            </a:pPr>
            <a:r>
              <a:rPr lang="zh-TW" altLang="en-US" sz="3600" dirty="0" smtClean="0"/>
              <a:t>公務員應依法公正執行職務，以公共利益為依歸，不得假借職務上之權力、方法、機會圖本人或第三人不正之利益。</a:t>
            </a:r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1678518" y="1700213"/>
            <a:ext cx="9505949" cy="7921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依法行政及公共利益為依歸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本規範第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</p:spTree>
    <p:extLst>
      <p:ext uri="{BB962C8B-B14F-4D97-AF65-F5344CB8AC3E}">
        <p14:creationId xmlns:p14="http://schemas.microsoft.com/office/powerpoint/2010/main" val="12085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3342</TotalTime>
  <Words>1560</Words>
  <Application>Microsoft Office PowerPoint</Application>
  <PresentationFormat>自訂</PresentationFormat>
  <Paragraphs>177</Paragraphs>
  <Slides>28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多面向</vt:lpstr>
      <vt:lpstr>PowerPoint 簡報</vt:lpstr>
      <vt:lpstr>立法背景</vt:lpstr>
      <vt:lpstr>規範目的</vt:lpstr>
      <vt:lpstr>規範架構</vt:lpstr>
      <vt:lpstr>規範內容</vt:lpstr>
      <vt:lpstr>規範內容</vt:lpstr>
      <vt:lpstr>「國軍人員倫理須知」 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規範內容</vt:lpstr>
      <vt:lpstr>PowerPoint 簡報</vt:lpstr>
    </vt:vector>
  </TitlesOfParts>
  <Company>臺北榮民總醫院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劉維俊</dc:creator>
  <cp:lastModifiedBy>劉維俊</cp:lastModifiedBy>
  <cp:revision>151</cp:revision>
  <dcterms:created xsi:type="dcterms:W3CDTF">2022-03-31T03:26:14Z</dcterms:created>
  <dcterms:modified xsi:type="dcterms:W3CDTF">2024-12-30T10:02:08Z</dcterms:modified>
</cp:coreProperties>
</file>